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  <p:sldMasterId id="2147483675" r:id="rId4"/>
    <p:sldMasterId id="2147483677" r:id="rId5"/>
  </p:sldMasterIdLst>
  <p:notesMasterIdLst>
    <p:notesMasterId r:id="rId59"/>
  </p:notesMasterIdLst>
  <p:handoutMasterIdLst>
    <p:handoutMasterId r:id="rId60"/>
  </p:handoutMasterIdLst>
  <p:sldIdLst>
    <p:sldId id="610" r:id="rId6"/>
    <p:sldId id="921" r:id="rId7"/>
    <p:sldId id="896" r:id="rId8"/>
    <p:sldId id="923" r:id="rId9"/>
    <p:sldId id="925" r:id="rId10"/>
    <p:sldId id="924" r:id="rId11"/>
    <p:sldId id="1006" r:id="rId12"/>
    <p:sldId id="1008" r:id="rId13"/>
    <p:sldId id="1005" r:id="rId14"/>
    <p:sldId id="1007" r:id="rId15"/>
    <p:sldId id="942" r:id="rId16"/>
    <p:sldId id="956" r:id="rId17"/>
    <p:sldId id="1009" r:id="rId18"/>
    <p:sldId id="960" r:id="rId19"/>
    <p:sldId id="957" r:id="rId20"/>
    <p:sldId id="951" r:id="rId21"/>
    <p:sldId id="953" r:id="rId22"/>
    <p:sldId id="954" r:id="rId23"/>
    <p:sldId id="952" r:id="rId24"/>
    <p:sldId id="955" r:id="rId25"/>
    <p:sldId id="949" r:id="rId26"/>
    <p:sldId id="948" r:id="rId27"/>
    <p:sldId id="944" r:id="rId28"/>
    <p:sldId id="947" r:id="rId29"/>
    <p:sldId id="918" r:id="rId30"/>
    <p:sldId id="946" r:id="rId31"/>
    <p:sldId id="945" r:id="rId32"/>
    <p:sldId id="917" r:id="rId33"/>
    <p:sldId id="977" r:id="rId34"/>
    <p:sldId id="1010" r:id="rId35"/>
    <p:sldId id="1011" r:id="rId36"/>
    <p:sldId id="1012" r:id="rId37"/>
    <p:sldId id="1013" r:id="rId38"/>
    <p:sldId id="1014" r:id="rId39"/>
    <p:sldId id="1015" r:id="rId40"/>
    <p:sldId id="1016" r:id="rId41"/>
    <p:sldId id="1017" r:id="rId42"/>
    <p:sldId id="900" r:id="rId43"/>
    <p:sldId id="904" r:id="rId44"/>
    <p:sldId id="978" r:id="rId45"/>
    <p:sldId id="989" r:id="rId46"/>
    <p:sldId id="905" r:id="rId47"/>
    <p:sldId id="1018" r:id="rId48"/>
    <p:sldId id="964" r:id="rId49"/>
    <p:sldId id="1019" r:id="rId50"/>
    <p:sldId id="1036" r:id="rId51"/>
    <p:sldId id="965" r:id="rId52"/>
    <p:sldId id="1020" r:id="rId53"/>
    <p:sldId id="966" r:id="rId54"/>
    <p:sldId id="988" r:id="rId55"/>
    <p:sldId id="981" r:id="rId56"/>
    <p:sldId id="1021" r:id="rId57"/>
    <p:sldId id="1022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2390" autoAdjust="0"/>
  </p:normalViewPr>
  <p:slideViewPr>
    <p:cSldViewPr>
      <p:cViewPr varScale="1">
        <p:scale>
          <a:sx n="125" d="100"/>
          <a:sy n="125" d="100"/>
        </p:scale>
        <p:origin x="5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12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033" cy="479978"/>
          </a:xfrm>
          <a:prstGeom prst="rect">
            <a:avLst/>
          </a:prstGeom>
        </p:spPr>
        <p:txBody>
          <a:bodyPr vert="horz" lIns="95930" tIns="47965" rIns="95930" bIns="4796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81" y="1"/>
            <a:ext cx="3170033" cy="479978"/>
          </a:xfrm>
          <a:prstGeom prst="rect">
            <a:avLst/>
          </a:prstGeom>
        </p:spPr>
        <p:txBody>
          <a:bodyPr vert="horz" lIns="95930" tIns="47965" rIns="95930" bIns="47965" rtlCol="0"/>
          <a:lstStyle>
            <a:lvl1pPr algn="r">
              <a:defRPr sz="1300"/>
            </a:lvl1pPr>
          </a:lstStyle>
          <a:p>
            <a:fld id="{16C8356F-392F-4264-9E42-89FF3F3F880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573"/>
            <a:ext cx="3170033" cy="479977"/>
          </a:xfrm>
          <a:prstGeom prst="rect">
            <a:avLst/>
          </a:prstGeom>
        </p:spPr>
        <p:txBody>
          <a:bodyPr vert="horz" lIns="95930" tIns="47965" rIns="95930" bIns="4796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81" y="9119573"/>
            <a:ext cx="3170033" cy="479977"/>
          </a:xfrm>
          <a:prstGeom prst="rect">
            <a:avLst/>
          </a:prstGeom>
        </p:spPr>
        <p:txBody>
          <a:bodyPr vert="horz" lIns="95930" tIns="47965" rIns="95930" bIns="47965" rtlCol="0" anchor="b"/>
          <a:lstStyle>
            <a:lvl1pPr algn="r">
              <a:defRPr sz="1300"/>
            </a:lvl1pPr>
          </a:lstStyle>
          <a:p>
            <a:fld id="{6329932B-F99D-4932-9038-1AA7B2C0B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51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r">
              <a:defRPr sz="1300"/>
            </a:lvl1pPr>
          </a:lstStyle>
          <a:p>
            <a:fld id="{F9887C7E-5670-40B4-9564-97770A9D8D95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29" rIns="96659" bIns="483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9" tIns="48329" rIns="96659" bIns="483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r">
              <a:defRPr sz="1300"/>
            </a:lvl1pPr>
          </a:lstStyle>
          <a:p>
            <a:fld id="{9498C977-84D6-4A00-AE0D-B7C042727C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3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80666"/>
      </p:ext>
    </p:extLst>
  </p:cSld>
  <p:clrMap bg1="dk1" tx1="lt1" bg2="dk2" tx2="lt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88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804786"/>
      </p:ext>
    </p:extLst>
  </p:cSld>
  <p:clrMap bg1="dk1" tx1="lt1" bg2="dk2" tx2="lt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061C6-3B5F-4B0F-AB0D-825CB2A0EC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90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hyperlink" Target="http://ulstercountyny.gov/maps/recreation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/>
          <a:stretch/>
        </p:blipFill>
        <p:spPr>
          <a:xfrm>
            <a:off x="228600" y="418745"/>
            <a:ext cx="8610600" cy="3467455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28600" y="4200942"/>
            <a:ext cx="8610600" cy="2123658"/>
          </a:xfrm>
          <a:prstGeom prst="rect">
            <a:avLst/>
          </a:prstGeom>
          <a:blipFill dpi="0" rotWithShape="1">
            <a:blip r:embed="rId4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Regional Chamber of Commerce</a:t>
            </a:r>
          </a:p>
          <a:p>
            <a:pPr algn="ctr"/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23, 2019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by Chris White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Deputy Director of Planning- Trails Project Manager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6858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Trail Network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Update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381000" y="424389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Tony Williams Park to New Paltz Road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4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Opening: September 21, 2018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447800"/>
            <a:ext cx="50292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7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41050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10873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39040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8828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37160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50292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12339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50292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19332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41549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9089-C36D-47D7-B8B1-754EE8FE5EF5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1918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Trail Network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0533" y="1143000"/>
            <a:ext cx="4961467" cy="5447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en-US" sz="2400" b="1" u="sng" dirty="0">
                <a:solidFill>
                  <a:schemeClr val="bg2"/>
                </a:solidFill>
                <a:latin typeface="+mj-lt"/>
              </a:rPr>
              <a:t>Ulster County Trails At A Glance</a:t>
            </a:r>
          </a:p>
          <a:p>
            <a:pPr algn="ctr"/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Estimated 400+ miles of recreational trails (hiking, biking, skiing, equestrian, etc.)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Includes approximately 90 + miles                of carriage roads (Shawangunk Ridge)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More than 48 miles of multi-use trails    currently open to public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An additional 20+ miles of multi- use trail     under construction or planning design</a:t>
            </a:r>
          </a:p>
          <a:p>
            <a:pPr algn="ctr"/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chemeClr val="bg2"/>
                </a:solidFill>
                <a:latin typeface="+mj-lt"/>
                <a:hlinkClick r:id="rId2"/>
              </a:rPr>
              <a:t>http://ulstercountyny.gov/maps/recreation/</a:t>
            </a:r>
            <a:endParaRPr lang="en-US" sz="2000" b="1" dirty="0">
              <a:solidFill>
                <a:schemeClr val="bg2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8" y="1143000"/>
            <a:ext cx="2344692" cy="5394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5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50292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33765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50292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41944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28802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8874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28112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6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30504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 Project- New Paltz Road to South Street</a:t>
            </a:r>
          </a:p>
        </p:txBody>
      </p:sp>
    </p:spTree>
    <p:extLst>
      <p:ext uri="{BB962C8B-B14F-4D97-AF65-F5344CB8AC3E}">
        <p14:creationId xmlns:p14="http://schemas.microsoft.com/office/powerpoint/2010/main" val="28319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1767" r="5058" b="3840"/>
          <a:stretch/>
        </p:blipFill>
        <p:spPr>
          <a:xfrm>
            <a:off x="990601" y="1447800"/>
            <a:ext cx="7153835" cy="502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Future Empire State Trail 2020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Longest Multi-Use State Trail in Nation (750 Miles)</a:t>
            </a:r>
          </a:p>
        </p:txBody>
      </p:sp>
    </p:spTree>
    <p:extLst>
      <p:ext uri="{BB962C8B-B14F-4D97-AF65-F5344CB8AC3E}">
        <p14:creationId xmlns:p14="http://schemas.microsoft.com/office/powerpoint/2010/main" val="37272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43137" r="5058" b="3840"/>
          <a:stretch/>
        </p:blipFill>
        <p:spPr>
          <a:xfrm>
            <a:off x="1219200" y="1358717"/>
            <a:ext cx="6705600" cy="52706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191869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Future Empire State Trail 2020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Crosses Walkway Over the Hudson Into Ulster County</a:t>
            </a:r>
          </a:p>
        </p:txBody>
      </p:sp>
    </p:spTree>
    <p:extLst>
      <p:ext uri="{BB962C8B-B14F-4D97-AF65-F5344CB8AC3E}">
        <p14:creationId xmlns:p14="http://schemas.microsoft.com/office/powerpoint/2010/main" val="8735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5133" y="1066800"/>
            <a:ext cx="7620000" cy="53553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Phase 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(Empire State Trail Segment)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Town of Lloyd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Towns of Hurley and Olive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 (“O&amp;W Link Trail”)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 of Kingston, Towns of Hurley and Ulster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 of Kingston- Midtown</a:t>
            </a:r>
          </a:p>
          <a:p>
            <a:pPr algn="ctr"/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$23.2 Million Total in Trail Projects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$16.9 Million in Grants Awards (13 Discrete Grants)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Trail Projects</a:t>
            </a:r>
          </a:p>
        </p:txBody>
      </p:sp>
    </p:spTree>
    <p:extLst>
      <p:ext uri="{BB962C8B-B14F-4D97-AF65-F5344CB8AC3E}">
        <p14:creationId xmlns:p14="http://schemas.microsoft.com/office/powerpoint/2010/main" val="42275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8808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5738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4377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24977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26364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19865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3814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HVRT / Empire State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Street to Wallkill Valley Rail Trail</a:t>
            </a:r>
          </a:p>
        </p:txBody>
      </p:sp>
    </p:spTree>
    <p:extLst>
      <p:ext uri="{BB962C8B-B14F-4D97-AF65-F5344CB8AC3E}">
        <p14:creationId xmlns:p14="http://schemas.microsoft.com/office/powerpoint/2010/main" val="29074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524000"/>
            <a:ext cx="7772403" cy="480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243" y="209041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Boiceville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4191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Shokan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2004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West Hurley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Basin Road in West Hurley to Route 28A in Boiceville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480929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Ashokan Reservoir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800" y="35052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Ashokan Reservoir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3657600" y="3810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863600" y="239818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620000" y="28194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953000" y="5600700"/>
            <a:ext cx="1905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5526961"/>
            <a:ext cx="19050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Public Trailheads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7400" y="5140404"/>
            <a:ext cx="541020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Ashokan Rail Trail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Towns of Hurley and Olive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11.5 Miles- Crushed Stone Trail Surface (12 Ft. Wide)</a:t>
            </a:r>
          </a:p>
        </p:txBody>
      </p:sp>
    </p:spTree>
    <p:extLst>
      <p:ext uri="{BB962C8B-B14F-4D97-AF65-F5344CB8AC3E}">
        <p14:creationId xmlns:p14="http://schemas.microsoft.com/office/powerpoint/2010/main" val="15601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000" y="1524000"/>
            <a:ext cx="7620000" cy="49859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 and Tree Removal Began January 2018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Removal of 121,400 Linear Feet of Track                (1825 gross tons)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Disposal of Approx. 35,000 wooden ties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Removal of Other Track Materials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Felling &amp; Disposal of 2,300 Hazard Trees (Ash)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Construction Entrances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Completed Summer 2018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1: Railroad Track and Hazard Tree Removal</a:t>
            </a:r>
          </a:p>
        </p:txBody>
      </p:sp>
    </p:spTree>
    <p:extLst>
      <p:ext uri="{BB962C8B-B14F-4D97-AF65-F5344CB8AC3E}">
        <p14:creationId xmlns:p14="http://schemas.microsoft.com/office/powerpoint/2010/main" val="37157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960120"/>
            <a:ext cx="6095056" cy="566928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9089-C36D-47D7-B8B1-754EE8FE5EF5}" type="slidenum">
              <a:rPr lang="en-US" smtClean="0"/>
              <a:t>4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1676400"/>
            <a:ext cx="2251117" cy="707886"/>
          </a:xfrm>
          <a:prstGeom prst="rect">
            <a:avLst/>
          </a:prstGeom>
          <a:solidFill>
            <a:srgbClr val="FFFFFF">
              <a:alpha val="65098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Ashokan Rail Trail</a:t>
            </a:r>
          </a:p>
          <a:p>
            <a:pPr algn="ctr"/>
            <a:r>
              <a:rPr lang="en-US" sz="1200" b="1" dirty="0"/>
              <a:t>11.5 miles- Under Construction</a:t>
            </a:r>
          </a:p>
          <a:p>
            <a:pPr algn="ctr"/>
            <a:r>
              <a:rPr lang="en-US" sz="1200" b="1" dirty="0"/>
              <a:t>4 Phase Implementation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512898" y="5139840"/>
            <a:ext cx="276155" cy="6439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33925" y="3915117"/>
            <a:ext cx="1149433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1" idx="1"/>
          </p:cNvCxnSpPr>
          <p:nvPr/>
        </p:nvCxnSpPr>
        <p:spPr>
          <a:xfrm flipH="1">
            <a:off x="6458973" y="4194721"/>
            <a:ext cx="357710" cy="9276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2"/>
          </p:cNvCxnSpPr>
          <p:nvPr/>
        </p:nvCxnSpPr>
        <p:spPr>
          <a:xfrm>
            <a:off x="5316559" y="2384286"/>
            <a:ext cx="322241" cy="5875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44068" y="3405425"/>
            <a:ext cx="831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Kingston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50079" y="4765529"/>
            <a:ext cx="92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New Paltz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86200" y="5252289"/>
            <a:ext cx="855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Ellenville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1918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Trail Network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971800" y="3559314"/>
            <a:ext cx="2251117" cy="707886"/>
          </a:xfrm>
          <a:prstGeom prst="rect">
            <a:avLst/>
          </a:prstGeom>
          <a:solidFill>
            <a:srgbClr val="FFFFFF">
              <a:alpha val="65098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O&amp;W Rail Trail</a:t>
            </a:r>
          </a:p>
          <a:p>
            <a:pPr algn="ctr"/>
            <a:r>
              <a:rPr lang="en-US" sz="1200" b="1" dirty="0"/>
              <a:t>18+ Miles- Existing</a:t>
            </a:r>
          </a:p>
          <a:p>
            <a:pPr algn="ctr"/>
            <a:r>
              <a:rPr lang="en-US" sz="1200" b="1" dirty="0"/>
              <a:t>4+ Miles- Pending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6683" y="3810000"/>
            <a:ext cx="2251117" cy="7694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000000">
                <a:alpha val="85098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Wallkill Valley Rail Trail</a:t>
            </a:r>
          </a:p>
          <a:p>
            <a:pPr algn="ctr"/>
            <a:r>
              <a:rPr lang="en-US" sz="1600" b="1" dirty="0"/>
              <a:t>(Empire State Trail)</a:t>
            </a:r>
          </a:p>
          <a:p>
            <a:pPr algn="ctr"/>
            <a:r>
              <a:rPr lang="en-US" sz="1200" b="1" dirty="0"/>
              <a:t>21.5 Miles- Existing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7800" y="5783759"/>
            <a:ext cx="2251117" cy="769441"/>
          </a:xfrm>
          <a:prstGeom prst="rect">
            <a:avLst/>
          </a:prstGeom>
          <a:solidFill>
            <a:srgbClr val="FFFFFF">
              <a:alpha val="65098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Hudson Valley Rail Trail (Empire State Trail)</a:t>
            </a:r>
          </a:p>
          <a:p>
            <a:pPr algn="ctr"/>
            <a:r>
              <a:rPr lang="en-US" sz="1200" b="1" dirty="0"/>
              <a:t>7 Miles Trail/ 1.5 Miles Road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2372380"/>
            <a:ext cx="2014089" cy="523220"/>
          </a:xfrm>
          <a:prstGeom prst="rect">
            <a:avLst/>
          </a:prstGeom>
          <a:solidFill>
            <a:srgbClr val="FFFFFF">
              <a:alpha val="74902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Midtown Linear Park</a:t>
            </a:r>
          </a:p>
          <a:p>
            <a:pPr algn="ctr"/>
            <a:r>
              <a:rPr lang="en-US" sz="1200" b="1" dirty="0"/>
              <a:t>0.8- Mile- Design Phase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975717" y="2895600"/>
            <a:ext cx="533200" cy="50982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6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 animBg="1"/>
      <p:bldP spid="34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447800"/>
            <a:ext cx="75438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1: Railroad Track and Hazard Tree Removal</a:t>
            </a:r>
          </a:p>
        </p:txBody>
      </p:sp>
    </p:spTree>
    <p:extLst>
      <p:ext uri="{BB962C8B-B14F-4D97-AF65-F5344CB8AC3E}">
        <p14:creationId xmlns:p14="http://schemas.microsoft.com/office/powerpoint/2010/main" val="204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371600"/>
            <a:ext cx="6705599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1: Railroad Track and Hazard Tree Removal</a:t>
            </a:r>
          </a:p>
        </p:txBody>
      </p:sp>
    </p:spTree>
    <p:extLst>
      <p:ext uri="{BB962C8B-B14F-4D97-AF65-F5344CB8AC3E}">
        <p14:creationId xmlns:p14="http://schemas.microsoft.com/office/powerpoint/2010/main" val="2531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371600"/>
            <a:ext cx="7620000" cy="51398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 Began August 2018 – 60 Percent Complete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11.5 Mile Crushed Stone Trail, including 520 ft. Boardwalk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Cleaning and Repair of 46 Drainage Culverts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Removal of Failed Butternut Creek Culvert and Replacement with 75 ft. Bridge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Safety Fencing, Benches, Signage,     and Interpretive Displays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Completion by July 2019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8040" y="1600200"/>
            <a:ext cx="6096000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4588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600200"/>
            <a:ext cx="6866081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40577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9510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  <p:pic>
        <p:nvPicPr>
          <p:cNvPr id="1027" name="Picture 3" descr="H:\Ashokan Rail Trail (Cap Project 459)\Photos\20190508 Site Visit Photos\IMG_4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7105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414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2" descr="C:\Users\cmh\AppData\Local\Microsoft\Windows\Temporary Internet Files\Content.Outlook\AZUMBBB3\Ashokan Reservoir Bridge Rende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065820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860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9089-C36D-47D7-B8B1-754EE8FE5EF5}" type="slidenum">
              <a:rPr lang="en-US" smtClean="0"/>
              <a:t>5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5181600"/>
            <a:ext cx="541020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Hudson Valley Rail Trail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Towns of Lloyd and New Paltz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5.5 Miles Previously Completed (Paved, 12 Ft. Wide)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Last 3 Miles Now Open/ Completion by Summer 2019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41726" r="9096" b="14550"/>
          <a:stretch/>
        </p:blipFill>
        <p:spPr>
          <a:xfrm>
            <a:off x="533400" y="1600200"/>
            <a:ext cx="8009927" cy="32975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143000" y="191869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 /</a:t>
            </a:r>
          </a:p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Empire State Trail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0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497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9863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3715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478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 Opening: November 8, 2018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Tony Williams Park to New Paltz Road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8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Tony Williams Park to New Paltz Road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5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Tony Williams Park to New Paltz Road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1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P_PresentationTemplate (2)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t0000001">
  <a:themeElements>
    <a:clrScheme name="Slide template-NY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9906</TotalTime>
  <Words>1068</Words>
  <Application>Microsoft Office PowerPoint</Application>
  <PresentationFormat>On-screen Show (4:3)</PresentationFormat>
  <Paragraphs>244</Paragraphs>
  <Slides>53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Times New Roman</vt:lpstr>
      <vt:lpstr>Wingdings</vt:lpstr>
      <vt:lpstr>Office Theme</vt:lpstr>
      <vt:lpstr>1_blank</vt:lpstr>
      <vt:lpstr>DEP_PresentationTemplate (2)</vt:lpstr>
      <vt:lpstr>2_blank</vt:lpstr>
      <vt:lpstr>Ppt0000001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TCB</dc:creator>
  <cp:lastModifiedBy>Robert Leibowitz</cp:lastModifiedBy>
  <cp:revision>688</cp:revision>
  <cp:lastPrinted>2016-09-22T16:00:11Z</cp:lastPrinted>
  <dcterms:created xsi:type="dcterms:W3CDTF">2012-11-06T22:05:29Z</dcterms:created>
  <dcterms:modified xsi:type="dcterms:W3CDTF">2019-05-23T17:13:17Z</dcterms:modified>
</cp:coreProperties>
</file>