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0" r:id="rId2"/>
    <p:sldMasterId id="2147483737" r:id="rId3"/>
    <p:sldMasterId id="2147483754" r:id="rId4"/>
    <p:sldMasterId id="2147483766" r:id="rId5"/>
    <p:sldMasterId id="2147483778" r:id="rId6"/>
  </p:sldMasterIdLst>
  <p:sldIdLst>
    <p:sldId id="256" r:id="rId7"/>
    <p:sldId id="260" r:id="rId8"/>
    <p:sldId id="267" r:id="rId9"/>
    <p:sldId id="257" r:id="rId10"/>
    <p:sldId id="259" r:id="rId11"/>
    <p:sldId id="263" r:id="rId12"/>
    <p:sldId id="262" r:id="rId13"/>
    <p:sldId id="258" r:id="rId14"/>
    <p:sldId id="274" r:id="rId15"/>
    <p:sldId id="287" r:id="rId16"/>
    <p:sldId id="288" r:id="rId17"/>
    <p:sldId id="261" r:id="rId18"/>
    <p:sldId id="284" r:id="rId19"/>
    <p:sldId id="286" r:id="rId20"/>
    <p:sldId id="273" r:id="rId21"/>
    <p:sldId id="279" r:id="rId22"/>
    <p:sldId id="282" r:id="rId23"/>
    <p:sldId id="280" r:id="rId24"/>
    <p:sldId id="281" r:id="rId25"/>
    <p:sldId id="264" r:id="rId26"/>
    <p:sldId id="278" r:id="rId27"/>
    <p:sldId id="283" r:id="rId28"/>
    <p:sldId id="285" r:id="rId29"/>
    <p:sldId id="269" r:id="rId30"/>
    <p:sldId id="270" r:id="rId31"/>
    <p:sldId id="271" r:id="rId32"/>
    <p:sldId id="272" r:id="rId33"/>
    <p:sldId id="275" r:id="rId34"/>
    <p:sldId id="277" r:id="rId35"/>
    <p:sldId id="268" r:id="rId36"/>
    <p:sldId id="265"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007FAC"/>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3" d="100"/>
          <a:sy n="103" d="100"/>
        </p:scale>
        <p:origin x="126" y="3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C15B97-9838-4012-BAB1-203B19AACB53}"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1297261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C15B97-9838-4012-BAB1-203B19AACB53}" type="datetimeFigureOut">
              <a:rPr lang="en-US" smtClean="0"/>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2673600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C15B97-9838-4012-BAB1-203B19AACB53}" type="datetimeFigureOut">
              <a:rPr lang="en-US" smtClean="0"/>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1146416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C15B97-9838-4012-BAB1-203B19AACB53}" type="datetimeFigureOut">
              <a:rPr lang="en-US" smtClean="0"/>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3EC382-112A-4105-924F-D8E9D470CA6F}"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023264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C15B97-9838-4012-BAB1-203B19AACB53}" type="datetimeFigureOut">
              <a:rPr lang="en-US" smtClean="0"/>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18750257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2C15B97-9838-4012-BAB1-203B19AACB53}" type="datetimeFigureOut">
              <a:rPr lang="en-US" smtClean="0"/>
              <a:t>4/24/2023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2371925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2C15B97-9838-4012-BAB1-203B19AACB53}" type="datetimeFigureOut">
              <a:rPr lang="en-US" smtClean="0"/>
              <a:t>4/24/2023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26951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C15B97-9838-4012-BAB1-203B19AACB53}"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42905954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C15B97-9838-4012-BAB1-203B19AACB53}"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28070197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F10D4-BD2E-40BA-B90A-16DFFA133C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4AF9CC-11EB-4DBC-9D86-196A6591D7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88B3CC-5883-4722-938D-D37953A29C48}"/>
              </a:ext>
            </a:extLst>
          </p:cNvPr>
          <p:cNvSpPr>
            <a:spLocks noGrp="1"/>
          </p:cNvSpPr>
          <p:nvPr>
            <p:ph type="dt" sz="half" idx="10"/>
          </p:nvPr>
        </p:nvSpPr>
        <p:spPr/>
        <p:txBody>
          <a:bodyPr/>
          <a:lstStyle/>
          <a:p>
            <a:fld id="{42C15B97-9838-4012-BAB1-203B19AACB53}" type="datetimeFigureOut">
              <a:rPr lang="en-US" smtClean="0"/>
              <a:t>4/24/2023</a:t>
            </a:fld>
            <a:endParaRPr lang="en-US"/>
          </a:p>
        </p:txBody>
      </p:sp>
      <p:sp>
        <p:nvSpPr>
          <p:cNvPr id="5" name="Footer Placeholder 4">
            <a:extLst>
              <a:ext uri="{FF2B5EF4-FFF2-40B4-BE49-F238E27FC236}">
                <a16:creationId xmlns:a16="http://schemas.microsoft.com/office/drawing/2014/main" id="{84690FE0-5ADC-4A98-9932-E785B9AAE0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C790E5-3EC0-446D-82A3-562872FD6D64}"/>
              </a:ext>
            </a:extLst>
          </p:cNvPr>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41284134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C15B97-9838-4012-BAB1-203B19AACB53}"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3642092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C15B97-9838-4012-BAB1-203B19AACB53}"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23849390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C15B97-9838-4012-BAB1-203B19AACB53}"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252631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C15B97-9838-4012-BAB1-203B19AACB53}"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2293738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C15B97-9838-4012-BAB1-203B19AACB53}" type="datetimeFigureOut">
              <a:rPr lang="en-US" smtClean="0"/>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24405475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2C15B97-9838-4012-BAB1-203B19AACB53}" type="datetimeFigureOut">
              <a:rPr lang="en-US" smtClean="0"/>
              <a:t>4/24/2023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9425035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2C15B97-9838-4012-BAB1-203B19AACB53}" type="datetimeFigureOut">
              <a:rPr lang="en-US" smtClean="0"/>
              <a:t>4/24/2023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19847002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C15B97-9838-4012-BAB1-203B19AACB53}" type="datetimeFigureOut">
              <a:rPr lang="en-US" smtClean="0"/>
              <a:t>4/24/2023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7626473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C15B97-9838-4012-BAB1-203B19AACB53}" type="datetimeFigureOut">
              <a:rPr lang="en-US" smtClean="0"/>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25153639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3EC382-112A-4105-924F-D8E9D470CA6F}" type="slidenum">
              <a:rPr lang="en-US" smtClean="0"/>
              <a:t>‹#›</a:t>
            </a:fld>
            <a:endParaRPr lang="en-US"/>
          </a:p>
        </p:txBody>
      </p:sp>
      <p:sp>
        <p:nvSpPr>
          <p:cNvPr id="5" name="Date Placeholder 4"/>
          <p:cNvSpPr>
            <a:spLocks noGrp="1"/>
          </p:cNvSpPr>
          <p:nvPr>
            <p:ph type="dt" sz="half" idx="10"/>
          </p:nvPr>
        </p:nvSpPr>
        <p:spPr/>
        <p:txBody>
          <a:bodyPr/>
          <a:lstStyle/>
          <a:p>
            <a:fld id="{42C15B97-9838-4012-BAB1-203B19AACB53}" type="datetimeFigureOut">
              <a:rPr lang="en-US" smtClean="0"/>
              <a:t>4/24/2023</a:t>
            </a:fld>
            <a:endParaRPr lang="en-US"/>
          </a:p>
        </p:txBody>
      </p:sp>
    </p:spTree>
    <p:extLst>
      <p:ext uri="{BB962C8B-B14F-4D97-AF65-F5344CB8AC3E}">
        <p14:creationId xmlns:p14="http://schemas.microsoft.com/office/powerpoint/2010/main" val="4469149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C15B97-9838-4012-BAB1-203B19AACB53}"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8043384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C15B97-9838-4012-BAB1-203B19AACB53}"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EC382-112A-4105-924F-D8E9D470CA6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88778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C15B97-9838-4012-BAB1-203B19AACB53}"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314474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C15B97-9838-4012-BAB1-203B19AACB53}"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6171312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C15B97-9838-4012-BAB1-203B19AACB53}"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EC382-112A-4105-924F-D8E9D470CA6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995121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C15B97-9838-4012-BAB1-203B19AACB53}"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27142125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C15B97-9838-4012-BAB1-203B19AACB53}"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33614529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C15B97-9838-4012-BAB1-203B19AACB53}"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30923480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C15B97-9838-4012-BAB1-203B19AACB53}"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22028115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C15B97-9838-4012-BAB1-203B19AACB53}"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39618938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C15B97-9838-4012-BAB1-203B19AACB53}"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9582368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C15B97-9838-4012-BAB1-203B19AACB53}" type="datetimeFigureOut">
              <a:rPr lang="en-US" smtClean="0"/>
              <a:t>4/24/2023</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24988644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2C15B97-9838-4012-BAB1-203B19AACB53}" type="datetimeFigureOut">
              <a:rPr lang="en-US" smtClean="0"/>
              <a:t>4/24/2023</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3645514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C15B97-9838-4012-BAB1-203B19AACB53}" type="datetimeFigureOut">
              <a:rPr lang="en-US" smtClean="0"/>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25054887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2C15B97-9838-4012-BAB1-203B19AACB53}" type="datetimeFigureOut">
              <a:rPr lang="en-US" smtClean="0"/>
              <a:t>4/24/2023</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3571257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C15B97-9838-4012-BAB1-203B19AACB53}" type="datetimeFigureOut">
              <a:rPr lang="en-US" smtClean="0"/>
              <a:t>4/24/2023</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31021402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C15B97-9838-4012-BAB1-203B19AACB53}" type="datetimeFigureOut">
              <a:rPr lang="en-US" smtClean="0"/>
              <a:t>4/24/2023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34364583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C15B97-9838-4012-BAB1-203B19AACB53}" type="datetimeFigureOut">
              <a:rPr lang="en-US" smtClean="0"/>
              <a:t>4/24/2023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29852459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C15B97-9838-4012-BAB1-203B19AACB53}"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13515037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C15B97-9838-4012-BAB1-203B19AACB53}"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3EC382-112A-4105-924F-D8E9D470CA6F}"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8696820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2C15B97-9838-4012-BAB1-203B19AACB53}" type="datetimeFigureOut">
              <a:rPr lang="en-US" smtClean="0"/>
              <a:t>4/24/2023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37543031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2C15B97-9838-4012-BAB1-203B19AACB53}" type="datetimeFigureOut">
              <a:rPr lang="en-US" smtClean="0"/>
              <a:t>4/24/2023</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3EC382-112A-4105-924F-D8E9D470CA6F}"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781955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2C15B97-9838-4012-BAB1-203B19AACB53}" type="datetimeFigureOut">
              <a:rPr lang="en-US" smtClean="0"/>
              <a:t>4/24/2023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34761415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C15B97-9838-4012-BAB1-203B19AACB53}"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1724204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2C15B97-9838-4012-BAB1-203B19AACB53}" type="datetimeFigureOut">
              <a:rPr lang="en-US" smtClean="0"/>
              <a:t>4/24/2023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30207670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C15B97-9838-4012-BAB1-203B19AACB53}"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18593449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48EBD-8623-4173-96FD-44D4642852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849975-0CDF-459F-9A81-D0A98D9F39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58EFA6-0783-47FE-AD9D-59A80E800ED6}"/>
              </a:ext>
            </a:extLst>
          </p:cNvPr>
          <p:cNvSpPr>
            <a:spLocks noGrp="1"/>
          </p:cNvSpPr>
          <p:nvPr>
            <p:ph type="dt" sz="half" idx="10"/>
          </p:nvPr>
        </p:nvSpPr>
        <p:spPr/>
        <p:txBody>
          <a:bodyPr/>
          <a:lstStyle/>
          <a:p>
            <a:fld id="{42C15B97-9838-4012-BAB1-203B19AACB53}" type="datetimeFigureOut">
              <a:rPr lang="en-US" smtClean="0"/>
              <a:t>4/24/2023</a:t>
            </a:fld>
            <a:endParaRPr lang="en-US"/>
          </a:p>
        </p:txBody>
      </p:sp>
      <p:sp>
        <p:nvSpPr>
          <p:cNvPr id="5" name="Footer Placeholder 4">
            <a:extLst>
              <a:ext uri="{FF2B5EF4-FFF2-40B4-BE49-F238E27FC236}">
                <a16:creationId xmlns:a16="http://schemas.microsoft.com/office/drawing/2014/main" id="{37692261-DAC0-4BAE-8556-0B99F2DC8F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17CA0-B5CE-4D35-A0E8-5D55C9A4A976}"/>
              </a:ext>
            </a:extLst>
          </p:cNvPr>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35139042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D164F-1947-456E-9DE2-69D495955A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7D249A-0FAC-47C7-9669-9AA3EE3BA0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D61B71-6DAD-423A-98A5-6484BFF4C3BD}"/>
              </a:ext>
            </a:extLst>
          </p:cNvPr>
          <p:cNvSpPr>
            <a:spLocks noGrp="1"/>
          </p:cNvSpPr>
          <p:nvPr>
            <p:ph type="dt" sz="half" idx="10"/>
          </p:nvPr>
        </p:nvSpPr>
        <p:spPr/>
        <p:txBody>
          <a:bodyPr/>
          <a:lstStyle/>
          <a:p>
            <a:fld id="{42C15B97-9838-4012-BAB1-203B19AACB53}" type="datetimeFigureOut">
              <a:rPr lang="en-US" smtClean="0"/>
              <a:t>4/24/2023</a:t>
            </a:fld>
            <a:endParaRPr lang="en-US"/>
          </a:p>
        </p:txBody>
      </p:sp>
      <p:sp>
        <p:nvSpPr>
          <p:cNvPr id="5" name="Footer Placeholder 4">
            <a:extLst>
              <a:ext uri="{FF2B5EF4-FFF2-40B4-BE49-F238E27FC236}">
                <a16:creationId xmlns:a16="http://schemas.microsoft.com/office/drawing/2014/main" id="{93DBE7F4-3262-4DE2-847F-4F39AB8C17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839680-5B55-45F4-93E9-4A0828108A75}"/>
              </a:ext>
            </a:extLst>
          </p:cNvPr>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38944181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90CD9-6C36-42A2-9A28-846E87C3E7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1420B0-1964-4A1F-BCF3-CCD055C393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1C9940-0B95-4FCE-87A0-1724E276A433}"/>
              </a:ext>
            </a:extLst>
          </p:cNvPr>
          <p:cNvSpPr>
            <a:spLocks noGrp="1"/>
          </p:cNvSpPr>
          <p:nvPr>
            <p:ph type="dt" sz="half" idx="10"/>
          </p:nvPr>
        </p:nvSpPr>
        <p:spPr/>
        <p:txBody>
          <a:bodyPr/>
          <a:lstStyle/>
          <a:p>
            <a:fld id="{42C15B97-9838-4012-BAB1-203B19AACB53}" type="datetimeFigureOut">
              <a:rPr lang="en-US" smtClean="0"/>
              <a:t>4/24/2023</a:t>
            </a:fld>
            <a:endParaRPr lang="en-US"/>
          </a:p>
        </p:txBody>
      </p:sp>
      <p:sp>
        <p:nvSpPr>
          <p:cNvPr id="5" name="Footer Placeholder 4">
            <a:extLst>
              <a:ext uri="{FF2B5EF4-FFF2-40B4-BE49-F238E27FC236}">
                <a16:creationId xmlns:a16="http://schemas.microsoft.com/office/drawing/2014/main" id="{4CF8DB3E-0AAC-4AB0-BA8E-7CB3CB1D71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D86DBC-2873-4189-A2B4-7089C8B597F5}"/>
              </a:ext>
            </a:extLst>
          </p:cNvPr>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17088930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1DF7B-9AD6-4E67-A6A6-D2DDEF5CB0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2ED43B-3710-4D37-97DC-D220D3DE63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A9F3D2-82D4-4B6F-BC0F-9DABA19203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82522D-E2D3-4E1E-8E6A-7F04B27DF51F}"/>
              </a:ext>
            </a:extLst>
          </p:cNvPr>
          <p:cNvSpPr>
            <a:spLocks noGrp="1"/>
          </p:cNvSpPr>
          <p:nvPr>
            <p:ph type="dt" sz="half" idx="10"/>
          </p:nvPr>
        </p:nvSpPr>
        <p:spPr/>
        <p:txBody>
          <a:bodyPr/>
          <a:lstStyle/>
          <a:p>
            <a:fld id="{42C15B97-9838-4012-BAB1-203B19AACB53}" type="datetimeFigureOut">
              <a:rPr lang="en-US" smtClean="0"/>
              <a:t>4/24/2023</a:t>
            </a:fld>
            <a:endParaRPr lang="en-US"/>
          </a:p>
        </p:txBody>
      </p:sp>
      <p:sp>
        <p:nvSpPr>
          <p:cNvPr id="6" name="Footer Placeholder 5">
            <a:extLst>
              <a:ext uri="{FF2B5EF4-FFF2-40B4-BE49-F238E27FC236}">
                <a16:creationId xmlns:a16="http://schemas.microsoft.com/office/drawing/2014/main" id="{1AE66CA5-F5A2-4CA9-BAA1-8A87F6581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56F249-C1F1-4A14-89A6-35E78CDFFECF}"/>
              </a:ext>
            </a:extLst>
          </p:cNvPr>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21554778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003C2-CEB4-45C2-9E51-63D31751C5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3F379E-9032-4495-A4A8-946A58374A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DCD17A-D005-4298-BFC7-7211FC5634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651814-EF06-420C-BB6E-876C593E1D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66D54B-4CB8-4AFD-B149-E053D48EBF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7DD8B8-E2AB-49CC-B1EE-806B25F3AB2A}"/>
              </a:ext>
            </a:extLst>
          </p:cNvPr>
          <p:cNvSpPr>
            <a:spLocks noGrp="1"/>
          </p:cNvSpPr>
          <p:nvPr>
            <p:ph type="dt" sz="half" idx="10"/>
          </p:nvPr>
        </p:nvSpPr>
        <p:spPr/>
        <p:txBody>
          <a:bodyPr/>
          <a:lstStyle/>
          <a:p>
            <a:fld id="{42C15B97-9838-4012-BAB1-203B19AACB53}" type="datetimeFigureOut">
              <a:rPr lang="en-US" smtClean="0"/>
              <a:t>4/24/2023</a:t>
            </a:fld>
            <a:endParaRPr lang="en-US"/>
          </a:p>
        </p:txBody>
      </p:sp>
      <p:sp>
        <p:nvSpPr>
          <p:cNvPr id="8" name="Footer Placeholder 7">
            <a:extLst>
              <a:ext uri="{FF2B5EF4-FFF2-40B4-BE49-F238E27FC236}">
                <a16:creationId xmlns:a16="http://schemas.microsoft.com/office/drawing/2014/main" id="{7A0DA13F-B172-4491-B393-BCD291EA49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AA1B21-4CD8-4134-9FC1-C82F7CEAE135}"/>
              </a:ext>
            </a:extLst>
          </p:cNvPr>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29867813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345BB-9A35-43BD-B3A7-165748D196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B8A5BB-C0D2-4CAD-B4B7-B607F3113CE8}"/>
              </a:ext>
            </a:extLst>
          </p:cNvPr>
          <p:cNvSpPr>
            <a:spLocks noGrp="1"/>
          </p:cNvSpPr>
          <p:nvPr>
            <p:ph type="dt" sz="half" idx="10"/>
          </p:nvPr>
        </p:nvSpPr>
        <p:spPr/>
        <p:txBody>
          <a:bodyPr/>
          <a:lstStyle/>
          <a:p>
            <a:fld id="{42C15B97-9838-4012-BAB1-203B19AACB53}" type="datetimeFigureOut">
              <a:rPr lang="en-US" smtClean="0"/>
              <a:t>4/24/2023</a:t>
            </a:fld>
            <a:endParaRPr lang="en-US"/>
          </a:p>
        </p:txBody>
      </p:sp>
      <p:sp>
        <p:nvSpPr>
          <p:cNvPr id="4" name="Footer Placeholder 3">
            <a:extLst>
              <a:ext uri="{FF2B5EF4-FFF2-40B4-BE49-F238E27FC236}">
                <a16:creationId xmlns:a16="http://schemas.microsoft.com/office/drawing/2014/main" id="{DFFA7A23-A7D1-4FFE-8354-285D365521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9D253B-CA1B-4127-B667-95BD175CBC4A}"/>
              </a:ext>
            </a:extLst>
          </p:cNvPr>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37969136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B97D96-0B8A-4B46-924D-1F8E6FAF1DAC}"/>
              </a:ext>
            </a:extLst>
          </p:cNvPr>
          <p:cNvSpPr>
            <a:spLocks noGrp="1"/>
          </p:cNvSpPr>
          <p:nvPr>
            <p:ph type="dt" sz="half" idx="10"/>
          </p:nvPr>
        </p:nvSpPr>
        <p:spPr/>
        <p:txBody>
          <a:bodyPr/>
          <a:lstStyle/>
          <a:p>
            <a:fld id="{42C15B97-9838-4012-BAB1-203B19AACB53}" type="datetimeFigureOut">
              <a:rPr lang="en-US" smtClean="0"/>
              <a:t>4/24/2023</a:t>
            </a:fld>
            <a:endParaRPr lang="en-US"/>
          </a:p>
        </p:txBody>
      </p:sp>
      <p:sp>
        <p:nvSpPr>
          <p:cNvPr id="3" name="Footer Placeholder 2">
            <a:extLst>
              <a:ext uri="{FF2B5EF4-FFF2-40B4-BE49-F238E27FC236}">
                <a16:creationId xmlns:a16="http://schemas.microsoft.com/office/drawing/2014/main" id="{C77BE6FF-EB36-482B-99F0-0CF4797D98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3D2AE5-6E53-4100-9688-72C66AB509CD}"/>
              </a:ext>
            </a:extLst>
          </p:cNvPr>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27299164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DF1AE-EFE6-488D-947B-0068D518B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B1C36C-81A7-4B12-9D55-65FB28A41B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31ED96-09D0-4408-948F-4F38E07813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91FBC3-DBCB-4CD2-ACB3-A256E92E729B}"/>
              </a:ext>
            </a:extLst>
          </p:cNvPr>
          <p:cNvSpPr>
            <a:spLocks noGrp="1"/>
          </p:cNvSpPr>
          <p:nvPr>
            <p:ph type="dt" sz="half" idx="10"/>
          </p:nvPr>
        </p:nvSpPr>
        <p:spPr/>
        <p:txBody>
          <a:bodyPr/>
          <a:lstStyle/>
          <a:p>
            <a:fld id="{42C15B97-9838-4012-BAB1-203B19AACB53}" type="datetimeFigureOut">
              <a:rPr lang="en-US" smtClean="0"/>
              <a:t>4/24/2023</a:t>
            </a:fld>
            <a:endParaRPr lang="en-US"/>
          </a:p>
        </p:txBody>
      </p:sp>
      <p:sp>
        <p:nvSpPr>
          <p:cNvPr id="6" name="Footer Placeholder 5">
            <a:extLst>
              <a:ext uri="{FF2B5EF4-FFF2-40B4-BE49-F238E27FC236}">
                <a16:creationId xmlns:a16="http://schemas.microsoft.com/office/drawing/2014/main" id="{6B69EA4C-AEC8-46F6-80E1-72F5A46B92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AC28A2-94D7-4AE9-BECC-5D7B5A3AF88E}"/>
              </a:ext>
            </a:extLst>
          </p:cNvPr>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21973990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324E7-7487-46D1-96D8-A1C8C7A5C1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EBBE54-8C58-46AC-9109-78DD251A9C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98CC4A-8207-41BB-854C-E743A7813C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A10B6E-8FEB-4025-B145-C86F1768ABA8}"/>
              </a:ext>
            </a:extLst>
          </p:cNvPr>
          <p:cNvSpPr>
            <a:spLocks noGrp="1"/>
          </p:cNvSpPr>
          <p:nvPr>
            <p:ph type="dt" sz="half" idx="10"/>
          </p:nvPr>
        </p:nvSpPr>
        <p:spPr/>
        <p:txBody>
          <a:bodyPr/>
          <a:lstStyle/>
          <a:p>
            <a:fld id="{42C15B97-9838-4012-BAB1-203B19AACB53}" type="datetimeFigureOut">
              <a:rPr lang="en-US" smtClean="0"/>
              <a:t>4/24/2023</a:t>
            </a:fld>
            <a:endParaRPr lang="en-US"/>
          </a:p>
        </p:txBody>
      </p:sp>
      <p:sp>
        <p:nvSpPr>
          <p:cNvPr id="6" name="Footer Placeholder 5">
            <a:extLst>
              <a:ext uri="{FF2B5EF4-FFF2-40B4-BE49-F238E27FC236}">
                <a16:creationId xmlns:a16="http://schemas.microsoft.com/office/drawing/2014/main" id="{BC7CFDB7-13FC-41AF-A627-59E3633FDE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BD02EB-1F09-4AD6-90B9-0C2006761702}"/>
              </a:ext>
            </a:extLst>
          </p:cNvPr>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1873576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2C15B97-9838-4012-BAB1-203B19AACB53}" type="datetimeFigureOut">
              <a:rPr lang="en-US" smtClean="0"/>
              <a:t>4/24/2023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37773541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FF16E-78D5-4475-806E-AB5322F6E2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4AD7D8-038B-4F32-91F6-EABB52B301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E82050-F5D5-475E-9470-A01FCE9A83A4}"/>
              </a:ext>
            </a:extLst>
          </p:cNvPr>
          <p:cNvSpPr>
            <a:spLocks noGrp="1"/>
          </p:cNvSpPr>
          <p:nvPr>
            <p:ph type="dt" sz="half" idx="10"/>
          </p:nvPr>
        </p:nvSpPr>
        <p:spPr/>
        <p:txBody>
          <a:bodyPr/>
          <a:lstStyle/>
          <a:p>
            <a:fld id="{42C15B97-9838-4012-BAB1-203B19AACB53}" type="datetimeFigureOut">
              <a:rPr lang="en-US" smtClean="0"/>
              <a:t>4/24/2023</a:t>
            </a:fld>
            <a:endParaRPr lang="en-US"/>
          </a:p>
        </p:txBody>
      </p:sp>
      <p:sp>
        <p:nvSpPr>
          <p:cNvPr id="5" name="Footer Placeholder 4">
            <a:extLst>
              <a:ext uri="{FF2B5EF4-FFF2-40B4-BE49-F238E27FC236}">
                <a16:creationId xmlns:a16="http://schemas.microsoft.com/office/drawing/2014/main" id="{E356635A-8CAE-4DC6-86B2-76327AB10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CD720C-AD33-4750-88DE-A3EB3EA2375B}"/>
              </a:ext>
            </a:extLst>
          </p:cNvPr>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10374568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64FD82-0E4A-4CCA-A596-D3E76BC0A2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DFDC02-9751-411F-8B27-A283B83521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D09F99-5A9B-4FDE-BE9E-E68AE3E4B95E}"/>
              </a:ext>
            </a:extLst>
          </p:cNvPr>
          <p:cNvSpPr>
            <a:spLocks noGrp="1"/>
          </p:cNvSpPr>
          <p:nvPr>
            <p:ph type="dt" sz="half" idx="10"/>
          </p:nvPr>
        </p:nvSpPr>
        <p:spPr/>
        <p:txBody>
          <a:bodyPr/>
          <a:lstStyle/>
          <a:p>
            <a:fld id="{42C15B97-9838-4012-BAB1-203B19AACB53}" type="datetimeFigureOut">
              <a:rPr lang="en-US" smtClean="0"/>
              <a:t>4/24/2023</a:t>
            </a:fld>
            <a:endParaRPr lang="en-US"/>
          </a:p>
        </p:txBody>
      </p:sp>
      <p:sp>
        <p:nvSpPr>
          <p:cNvPr id="5" name="Footer Placeholder 4">
            <a:extLst>
              <a:ext uri="{FF2B5EF4-FFF2-40B4-BE49-F238E27FC236}">
                <a16:creationId xmlns:a16="http://schemas.microsoft.com/office/drawing/2014/main" id="{F6733F91-0290-45C2-AB32-E497219C5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00EF0B-7CD4-4516-9A4C-3D5CF4FC3789}"/>
              </a:ext>
            </a:extLst>
          </p:cNvPr>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11218614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C15B97-9838-4012-BAB1-203B19AACB53}"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EC382-112A-4105-924F-D8E9D470CA6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82776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C15B97-9838-4012-BAB1-203B19AACB53}"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12961609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C15B97-9838-4012-BAB1-203B19AACB53}"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EC382-112A-4105-924F-D8E9D470CA6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30708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C15B97-9838-4012-BAB1-203B19AACB53}" type="datetimeFigureOut">
              <a:rPr lang="en-US" smtClean="0"/>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41499542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2C15B97-9838-4012-BAB1-203B19AACB53}" type="datetimeFigureOut">
              <a:rPr lang="en-US" smtClean="0"/>
              <a:t>4/24/2023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21279659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2C15B97-9838-4012-BAB1-203B19AACB53}" type="datetimeFigureOut">
              <a:rPr lang="en-US" smtClean="0"/>
              <a:t>4/24/2023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13264336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2C15B97-9838-4012-BAB1-203B19AACB53}" type="datetimeFigureOut">
              <a:rPr lang="en-US" smtClean="0"/>
              <a:t>4/24/2023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37041250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2C15B97-9838-4012-BAB1-203B19AACB53}" type="datetimeFigureOut">
              <a:rPr lang="en-US" smtClean="0"/>
              <a:t>4/24/2023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53EC382-112A-4105-924F-D8E9D470CA6F}" type="slidenum">
              <a:rPr lang="en-US" smtClean="0"/>
              <a:t>‹#›</a:t>
            </a:fld>
            <a:endParaRPr lang="en-US"/>
          </a:p>
        </p:txBody>
      </p:sp>
    </p:spTree>
    <p:extLst>
      <p:ext uri="{BB962C8B-B14F-4D97-AF65-F5344CB8AC3E}">
        <p14:creationId xmlns:p14="http://schemas.microsoft.com/office/powerpoint/2010/main" val="1885086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2C15B97-9838-4012-BAB1-203B19AACB53}" type="datetimeFigureOut">
              <a:rPr lang="en-US" smtClean="0"/>
              <a:t>4/24/2023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8936231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C15B97-9838-4012-BAB1-203B19AACB53}" type="datetimeFigureOut">
              <a:rPr lang="en-US" smtClean="0"/>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38631455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C15B97-9838-4012-BAB1-203B19AACB53}"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9676025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C15B97-9838-4012-BAB1-203B19AACB53}"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31729899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5EBEDA-170D-4A8E-BAA0-8D79978ACB4A}"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BF9090-AF86-4201-BDE6-CA7CA968DC09}" type="slidenum">
              <a:rPr lang="en-US" smtClean="0"/>
              <a:t>‹#›</a:t>
            </a:fld>
            <a:endParaRPr lang="en-US"/>
          </a:p>
        </p:txBody>
      </p:sp>
    </p:spTree>
    <p:extLst>
      <p:ext uri="{BB962C8B-B14F-4D97-AF65-F5344CB8AC3E}">
        <p14:creationId xmlns:p14="http://schemas.microsoft.com/office/powerpoint/2010/main" val="25404971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5EBEDA-170D-4A8E-BAA0-8D79978ACB4A}"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BF9090-AF86-4201-BDE6-CA7CA968DC09}" type="slidenum">
              <a:rPr lang="en-US" smtClean="0"/>
              <a:t>‹#›</a:t>
            </a:fld>
            <a:endParaRPr lang="en-US"/>
          </a:p>
        </p:txBody>
      </p:sp>
    </p:spTree>
    <p:extLst>
      <p:ext uri="{BB962C8B-B14F-4D97-AF65-F5344CB8AC3E}">
        <p14:creationId xmlns:p14="http://schemas.microsoft.com/office/powerpoint/2010/main" val="39321110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5EBEDA-170D-4A8E-BAA0-8D79978ACB4A}"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BF9090-AF86-4201-BDE6-CA7CA968DC09}" type="slidenum">
              <a:rPr lang="en-US" smtClean="0"/>
              <a:t>‹#›</a:t>
            </a:fld>
            <a:endParaRPr lang="en-US"/>
          </a:p>
        </p:txBody>
      </p:sp>
    </p:spTree>
    <p:extLst>
      <p:ext uri="{BB962C8B-B14F-4D97-AF65-F5344CB8AC3E}">
        <p14:creationId xmlns:p14="http://schemas.microsoft.com/office/powerpoint/2010/main" val="12527208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5EBEDA-170D-4A8E-BAA0-8D79978ACB4A}" type="datetimeFigureOut">
              <a:rPr lang="en-US" smtClean="0"/>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BF9090-AF86-4201-BDE6-CA7CA968DC09}" type="slidenum">
              <a:rPr lang="en-US" smtClean="0"/>
              <a:t>‹#›</a:t>
            </a:fld>
            <a:endParaRPr lang="en-US"/>
          </a:p>
        </p:txBody>
      </p:sp>
    </p:spTree>
    <p:extLst>
      <p:ext uri="{BB962C8B-B14F-4D97-AF65-F5344CB8AC3E}">
        <p14:creationId xmlns:p14="http://schemas.microsoft.com/office/powerpoint/2010/main" val="41533113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5EBEDA-170D-4A8E-BAA0-8D79978ACB4A}" type="datetimeFigureOut">
              <a:rPr lang="en-US" smtClean="0"/>
              <a:t>4/24/2023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BF9090-AF86-4201-BDE6-CA7CA968DC09}" type="slidenum">
              <a:rPr lang="en-US" smtClean="0"/>
              <a:t>‹#›</a:t>
            </a:fld>
            <a:endParaRPr lang="en-US"/>
          </a:p>
        </p:txBody>
      </p:sp>
    </p:spTree>
    <p:extLst>
      <p:ext uri="{BB962C8B-B14F-4D97-AF65-F5344CB8AC3E}">
        <p14:creationId xmlns:p14="http://schemas.microsoft.com/office/powerpoint/2010/main" val="12177043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5EBEDA-170D-4A8E-BAA0-8D79978ACB4A}" type="datetimeFigureOut">
              <a:rPr lang="en-US" smtClean="0"/>
              <a:t>4/24/2023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BF9090-AF86-4201-BDE6-CA7CA968DC09}" type="slidenum">
              <a:rPr lang="en-US" smtClean="0"/>
              <a:t>‹#›</a:t>
            </a:fld>
            <a:endParaRPr lang="en-US"/>
          </a:p>
        </p:txBody>
      </p:sp>
    </p:spTree>
    <p:extLst>
      <p:ext uri="{BB962C8B-B14F-4D97-AF65-F5344CB8AC3E}">
        <p14:creationId xmlns:p14="http://schemas.microsoft.com/office/powerpoint/2010/main" val="35802988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5EBEDA-170D-4A8E-BAA0-8D79978ACB4A}" type="datetimeFigureOut">
              <a:rPr lang="en-US" smtClean="0"/>
              <a:t>4/24/2023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BF9090-AF86-4201-BDE6-CA7CA968DC09}" type="slidenum">
              <a:rPr lang="en-US" smtClean="0"/>
              <a:t>‹#›</a:t>
            </a:fld>
            <a:endParaRPr lang="en-US"/>
          </a:p>
        </p:txBody>
      </p:sp>
    </p:spTree>
    <p:extLst>
      <p:ext uri="{BB962C8B-B14F-4D97-AF65-F5344CB8AC3E}">
        <p14:creationId xmlns:p14="http://schemas.microsoft.com/office/powerpoint/2010/main" val="955843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C15B97-9838-4012-BAB1-203B19AACB53}" type="datetimeFigureOut">
              <a:rPr lang="en-US" smtClean="0"/>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201372023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5EBEDA-170D-4A8E-BAA0-8D79978ACB4A}" type="datetimeFigureOut">
              <a:rPr lang="en-US" smtClean="0"/>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BF9090-AF86-4201-BDE6-CA7CA968DC09}" type="slidenum">
              <a:rPr lang="en-US" smtClean="0"/>
              <a:t>‹#›</a:t>
            </a:fld>
            <a:endParaRPr lang="en-US"/>
          </a:p>
        </p:txBody>
      </p:sp>
    </p:spTree>
    <p:extLst>
      <p:ext uri="{BB962C8B-B14F-4D97-AF65-F5344CB8AC3E}">
        <p14:creationId xmlns:p14="http://schemas.microsoft.com/office/powerpoint/2010/main" val="38073770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5EBEDA-170D-4A8E-BAA0-8D79978ACB4A}" type="datetimeFigureOut">
              <a:rPr lang="en-US" smtClean="0"/>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BF9090-AF86-4201-BDE6-CA7CA968DC09}" type="slidenum">
              <a:rPr lang="en-US" smtClean="0"/>
              <a:t>‹#›</a:t>
            </a:fld>
            <a:endParaRPr lang="en-US"/>
          </a:p>
        </p:txBody>
      </p:sp>
    </p:spTree>
    <p:extLst>
      <p:ext uri="{BB962C8B-B14F-4D97-AF65-F5344CB8AC3E}">
        <p14:creationId xmlns:p14="http://schemas.microsoft.com/office/powerpoint/2010/main" val="2997267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5EBEDA-170D-4A8E-BAA0-8D79978ACB4A}"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BF9090-AF86-4201-BDE6-CA7CA968DC09}" type="slidenum">
              <a:rPr lang="en-US" smtClean="0"/>
              <a:t>‹#›</a:t>
            </a:fld>
            <a:endParaRPr lang="en-US"/>
          </a:p>
        </p:txBody>
      </p:sp>
    </p:spTree>
    <p:extLst>
      <p:ext uri="{BB962C8B-B14F-4D97-AF65-F5344CB8AC3E}">
        <p14:creationId xmlns:p14="http://schemas.microsoft.com/office/powerpoint/2010/main" val="6274564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5EBEDA-170D-4A8E-BAA0-8D79978ACB4A}"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BF9090-AF86-4201-BDE6-CA7CA968DC09}"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297196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5EBEDA-170D-4A8E-BAA0-8D79978ACB4A}"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BF9090-AF86-4201-BDE6-CA7CA968DC09}" type="slidenum">
              <a:rPr lang="en-US" smtClean="0"/>
              <a:t>‹#›</a:t>
            </a:fld>
            <a:endParaRPr lang="en-US"/>
          </a:p>
        </p:txBody>
      </p:sp>
    </p:spTree>
    <p:extLst>
      <p:ext uri="{BB962C8B-B14F-4D97-AF65-F5344CB8AC3E}">
        <p14:creationId xmlns:p14="http://schemas.microsoft.com/office/powerpoint/2010/main" val="6824964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5EBEDA-170D-4A8E-BAA0-8D79978ACB4A}"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BF9090-AF86-4201-BDE6-CA7CA968DC09}"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760711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5EBEDA-170D-4A8E-BAA0-8D79978ACB4A}"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BF9090-AF86-4201-BDE6-CA7CA968DC09}" type="slidenum">
              <a:rPr lang="en-US" smtClean="0"/>
              <a:t>‹#›</a:t>
            </a:fld>
            <a:endParaRPr lang="en-US"/>
          </a:p>
        </p:txBody>
      </p:sp>
    </p:spTree>
    <p:extLst>
      <p:ext uri="{BB962C8B-B14F-4D97-AF65-F5344CB8AC3E}">
        <p14:creationId xmlns:p14="http://schemas.microsoft.com/office/powerpoint/2010/main" val="5236636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5EBEDA-170D-4A8E-BAA0-8D79978ACB4A}"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BF9090-AF86-4201-BDE6-CA7CA968DC09}" type="slidenum">
              <a:rPr lang="en-US" smtClean="0"/>
              <a:t>‹#›</a:t>
            </a:fld>
            <a:endParaRPr lang="en-US"/>
          </a:p>
        </p:txBody>
      </p:sp>
    </p:spTree>
    <p:extLst>
      <p:ext uri="{BB962C8B-B14F-4D97-AF65-F5344CB8AC3E}">
        <p14:creationId xmlns:p14="http://schemas.microsoft.com/office/powerpoint/2010/main" val="14539321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5EBEDA-170D-4A8E-BAA0-8D79978ACB4A}"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BF9090-AF86-4201-BDE6-CA7CA968DC09}" type="slidenum">
              <a:rPr lang="en-US" smtClean="0"/>
              <a:t>‹#›</a:t>
            </a:fld>
            <a:endParaRPr lang="en-US"/>
          </a:p>
        </p:txBody>
      </p:sp>
    </p:spTree>
    <p:extLst>
      <p:ext uri="{BB962C8B-B14F-4D97-AF65-F5344CB8AC3E}">
        <p14:creationId xmlns:p14="http://schemas.microsoft.com/office/powerpoint/2010/main" val="2976313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C15B97-9838-4012-BAB1-203B19AACB53}" type="datetimeFigureOut">
              <a:rPr lang="en-US" smtClean="0"/>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3EC382-112A-4105-924F-D8E9D470CA6F}" type="slidenum">
              <a:rPr lang="en-US" smtClean="0"/>
              <a:t>‹#›</a:t>
            </a:fld>
            <a:endParaRPr lang="en-US"/>
          </a:p>
        </p:txBody>
      </p:sp>
    </p:spTree>
    <p:extLst>
      <p:ext uri="{BB962C8B-B14F-4D97-AF65-F5344CB8AC3E}">
        <p14:creationId xmlns:p14="http://schemas.microsoft.com/office/powerpoint/2010/main" val="9933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3.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4.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5.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theme" Target="../theme/theme6.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2C15B97-9838-4012-BAB1-203B19AACB53}" type="datetimeFigureOut">
              <a:rPr lang="en-US" smtClean="0"/>
              <a:t>4/24/2023</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353EC382-112A-4105-924F-D8E9D470CA6F}" type="slidenum">
              <a:rPr lang="en-US" smtClean="0"/>
              <a:t>‹#›</a:t>
            </a:fld>
            <a:endParaRPr lang="en-US"/>
          </a:p>
        </p:txBody>
      </p:sp>
    </p:spTree>
    <p:extLst>
      <p:ext uri="{BB962C8B-B14F-4D97-AF65-F5344CB8AC3E}">
        <p14:creationId xmlns:p14="http://schemas.microsoft.com/office/powerpoint/2010/main" val="31214496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2C15B97-9838-4012-BAB1-203B19AACB53}" type="datetimeFigureOut">
              <a:rPr lang="en-US" smtClean="0"/>
              <a:t>4/24/2023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53EC382-112A-4105-924F-D8E9D470CA6F}" type="slidenum">
              <a:rPr lang="en-US" smtClean="0"/>
              <a:t>‹#›</a:t>
            </a:fld>
            <a:endParaRPr lang="en-US"/>
          </a:p>
        </p:txBody>
      </p:sp>
    </p:spTree>
    <p:extLst>
      <p:ext uri="{BB962C8B-B14F-4D97-AF65-F5344CB8AC3E}">
        <p14:creationId xmlns:p14="http://schemas.microsoft.com/office/powerpoint/2010/main" val="112103133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2C15B97-9838-4012-BAB1-203B19AACB53}" type="datetimeFigureOut">
              <a:rPr lang="en-US" smtClean="0"/>
              <a:t>4/24/2023</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353EC382-112A-4105-924F-D8E9D470CA6F}" type="slidenum">
              <a:rPr lang="en-US" smtClean="0"/>
              <a:t>‹#›</a:t>
            </a:fld>
            <a:endParaRPr lang="en-US"/>
          </a:p>
        </p:txBody>
      </p:sp>
    </p:spTree>
    <p:extLst>
      <p:ext uri="{BB962C8B-B14F-4D97-AF65-F5344CB8AC3E}">
        <p14:creationId xmlns:p14="http://schemas.microsoft.com/office/powerpoint/2010/main" val="183138335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56F62B-A3D3-498B-8D58-BD6F830D04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24B4C0-546A-4A5F-8F32-E7157AF569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A4E956-53B8-43D1-A5FA-10BF90A4F7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C15B97-9838-4012-BAB1-203B19AACB53}" type="datetimeFigureOut">
              <a:rPr lang="en-US" smtClean="0"/>
              <a:t>4/24/2023</a:t>
            </a:fld>
            <a:endParaRPr lang="en-US"/>
          </a:p>
        </p:txBody>
      </p:sp>
      <p:sp>
        <p:nvSpPr>
          <p:cNvPr id="5" name="Footer Placeholder 4">
            <a:extLst>
              <a:ext uri="{FF2B5EF4-FFF2-40B4-BE49-F238E27FC236}">
                <a16:creationId xmlns:a16="http://schemas.microsoft.com/office/drawing/2014/main" id="{4D947C90-1CC9-48E3-B552-7C932FFDC6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F35A36A-32BB-42DE-AFF4-9337EDCF7D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3EC382-112A-4105-924F-D8E9D470CA6F}" type="slidenum">
              <a:rPr lang="en-US" smtClean="0"/>
              <a:t>‹#›</a:t>
            </a:fld>
            <a:endParaRPr lang="en-US"/>
          </a:p>
        </p:txBody>
      </p:sp>
    </p:spTree>
    <p:extLst>
      <p:ext uri="{BB962C8B-B14F-4D97-AF65-F5344CB8AC3E}">
        <p14:creationId xmlns:p14="http://schemas.microsoft.com/office/powerpoint/2010/main" val="2629808990"/>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2C15B97-9838-4012-BAB1-203B19AACB53}" type="datetimeFigureOut">
              <a:rPr lang="en-US" smtClean="0"/>
              <a:t>4/24/2023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53EC382-112A-4105-924F-D8E9D470CA6F}"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77823"/>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5EBEDA-170D-4A8E-BAA0-8D79978ACB4A}" type="datetimeFigureOut">
              <a:rPr lang="en-US" smtClean="0"/>
              <a:t>4/24/2023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6BF9090-AF86-4201-BDE6-CA7CA968DC09}" type="slidenum">
              <a:rPr lang="en-US" smtClean="0"/>
              <a:t>‹#›</a:t>
            </a:fld>
            <a:endParaRPr lang="en-US"/>
          </a:p>
        </p:txBody>
      </p:sp>
    </p:spTree>
    <p:extLst>
      <p:ext uri="{BB962C8B-B14F-4D97-AF65-F5344CB8AC3E}">
        <p14:creationId xmlns:p14="http://schemas.microsoft.com/office/powerpoint/2010/main" val="859476190"/>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diarydiehard.com/2020/07/welcome-to-summer-camp/" TargetMode="External"/><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hyperlink" Target="https://creativecommons.org/licenses/by-nc-nd/3.0/"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bookertalk.com/gold-star-tbr/" TargetMode="External"/><Relationship Id="rId2" Type="http://schemas.openxmlformats.org/officeDocument/2006/relationships/image" Target="../media/image15.jp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hyperlink" Target="https://bookertalk.com/gold-star-tbr/" TargetMode="External"/><Relationship Id="rId2" Type="http://schemas.openxmlformats.org/officeDocument/2006/relationships/image" Target="../media/image15.jpg"/><Relationship Id="rId1" Type="http://schemas.openxmlformats.org/officeDocument/2006/relationships/slideLayout" Target="../slideLayouts/slideLayout51.xml"/><Relationship Id="rId5" Type="http://schemas.openxmlformats.org/officeDocument/2006/relationships/image" Target="../media/image17.tmp"/><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hyperlink" Target="https://pursuit.unimelb.edu.au/articles/modern-lessons-from-our-polio-past" TargetMode="External"/><Relationship Id="rId2" Type="http://schemas.openxmlformats.org/officeDocument/2006/relationships/image" Target="../media/image19.jpeg"/><Relationship Id="rId1" Type="http://schemas.openxmlformats.org/officeDocument/2006/relationships/slideLayout" Target="../slideLayouts/slideLayout51.xml"/><Relationship Id="rId4" Type="http://schemas.openxmlformats.org/officeDocument/2006/relationships/hyperlink" Target="https://creativecommons.org/licenses/by-nd/3.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hyperlink" Target="https://haitiantimes.com/2021/05/21/opinion-government-must-prioritize-bringing-covid-19-vaccine-to-haiti/"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handwashing.commons.gc.cuny.edu/2018/10/18/hello-world/" TargetMode="External"/><Relationship Id="rId2" Type="http://schemas.openxmlformats.org/officeDocument/2006/relationships/image" Target="../media/image23.jpg"/><Relationship Id="rId1" Type="http://schemas.openxmlformats.org/officeDocument/2006/relationships/slideLayout" Target="../slideLayouts/slideLayout62.xml"/><Relationship Id="rId5" Type="http://schemas.openxmlformats.org/officeDocument/2006/relationships/hyperlink" Target="https://www.pngall.com/hand-sanitizer-png" TargetMode="Externa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hyperlink" Target="https://blog.okfn.org/2020/04/16/coronavirus-why-an-open-future-has-never-been-more-important/" TargetMode="External"/><Relationship Id="rId2" Type="http://schemas.openxmlformats.org/officeDocument/2006/relationships/image" Target="../media/image25.jpg"/><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62.xml"/><Relationship Id="rId1" Type="http://schemas.openxmlformats.org/officeDocument/2006/relationships/themeOverride" Target="../theme/themeOverride1.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slideLayout" Target="../slideLayouts/slideLayout62.xml"/><Relationship Id="rId1" Type="http://schemas.openxmlformats.org/officeDocument/2006/relationships/themeOverride" Target="../theme/themeOverride2.xml"/><Relationship Id="rId6" Type="http://schemas.openxmlformats.org/officeDocument/2006/relationships/hyperlink" Target="https://www.scientia.global/meningitis-research-foundation/" TargetMode="External"/><Relationship Id="rId5" Type="http://schemas.openxmlformats.org/officeDocument/2006/relationships/image" Target="../media/image28.png"/><Relationship Id="rId4" Type="http://schemas.openxmlformats.org/officeDocument/2006/relationships/hyperlink" Target="https://en.wikipedia.org/wiki/File:Meningococcal_meningitis_A,C,Y,W-135_Vaccine.jp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hyperlink" Target="https://ulstercountyny.gov/sites/default/files/Meningococcal%20Response%20Form_2018.pdf" TargetMode="External"/><Relationship Id="rId2" Type="http://schemas.openxmlformats.org/officeDocument/2006/relationships/slideLayout" Target="../slideLayouts/slideLayout62.xml"/><Relationship Id="rId1" Type="http://schemas.openxmlformats.org/officeDocument/2006/relationships/themeOverride" Target="../theme/themeOverride3.xml"/><Relationship Id="rId6" Type="http://schemas.openxmlformats.org/officeDocument/2006/relationships/hyperlink" Target="https://ulstercountyny.gov/sites/default/files/Menningococal%20Parent%20Letter_2018.pdf" TargetMode="External"/><Relationship Id="rId5" Type="http://schemas.openxmlformats.org/officeDocument/2006/relationships/hyperlink" Target="https://creativecommons.org/licenses/by-nc-sa/3.0/" TargetMode="External"/><Relationship Id="rId4" Type="http://schemas.openxmlformats.org/officeDocument/2006/relationships/hyperlink" Target="http://emcage.net/e-induction-resources/unwell-child/meningococcalmeningitis-crop/"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mailto:jdok@co.ulster.ny.us" TargetMode="External"/><Relationship Id="rId7" Type="http://schemas.openxmlformats.org/officeDocument/2006/relationships/image" Target="../media/image6.png"/><Relationship Id="rId2" Type="http://schemas.openxmlformats.org/officeDocument/2006/relationships/hyperlink" Target="mailto:lbel@co.ulster.ny.us" TargetMode="External"/><Relationship Id="rId1" Type="http://schemas.openxmlformats.org/officeDocument/2006/relationships/slideLayout" Target="../slideLayouts/slideLayout19.xml"/><Relationship Id="rId6" Type="http://schemas.openxmlformats.org/officeDocument/2006/relationships/hyperlink" Target="mailto:DOHNCS@co.ulster.ny.us" TargetMode="External"/><Relationship Id="rId5" Type="http://schemas.openxmlformats.org/officeDocument/2006/relationships/hyperlink" Target="mailto:pshe@co.ulster.ny.us" TargetMode="External"/><Relationship Id="rId4" Type="http://schemas.openxmlformats.org/officeDocument/2006/relationships/hyperlink" Target="mailto:bhaf@co.ulster.ny.us"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commons.wikimedia.org/wiki/File:Adhesive_bandage_drawing_nevit.svg" TargetMode="External"/><Relationship Id="rId2" Type="http://schemas.openxmlformats.org/officeDocument/2006/relationships/image" Target="../media/image30.png"/><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2" Type="http://schemas.openxmlformats.org/officeDocument/2006/relationships/hyperlink" Target="https://www.nysmandatedreporter.org/TrainingCourses.aspx" TargetMode="Externa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hyperlink" Target="mailto:maci@co.ulster.ny.us" TargetMode="Externa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hyperlink" Target="https://www.pngall.com/splash-water-png" TargetMode="External"/><Relationship Id="rId2" Type="http://schemas.openxmlformats.org/officeDocument/2006/relationships/image" Target="../media/image32.png"/><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openxmlformats.org/officeDocument/2006/relationships/hyperlink" Target="https://www.freepngimg.com/png/25266-water-photo" TargetMode="External"/><Relationship Id="rId2" Type="http://schemas.openxmlformats.org/officeDocument/2006/relationships/image" Target="../media/image33.png"/><Relationship Id="rId1" Type="http://schemas.openxmlformats.org/officeDocument/2006/relationships/slideLayout" Target="../slideLayouts/slideLayout52.xml"/><Relationship Id="rId5" Type="http://schemas.openxmlformats.org/officeDocument/2006/relationships/hyperlink" Target="http://www.actuaries.digital/2014/09/15/whistleblowing/" TargetMode="External"/><Relationship Id="rId4" Type="http://schemas.openxmlformats.org/officeDocument/2006/relationships/image" Target="../media/image34.jp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2.xml"/><Relationship Id="rId4" Type="http://schemas.openxmlformats.org/officeDocument/2006/relationships/hyperlink" Target="https://pixabay.com/en/splash-waves-blue-light-abstract-311297/"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52.xml"/><Relationship Id="rId5" Type="http://schemas.openxmlformats.org/officeDocument/2006/relationships/image" Target="../media/image40.jpeg"/><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1.xml"/><Relationship Id="rId4" Type="http://schemas.openxmlformats.org/officeDocument/2006/relationships/hyperlink" Target="https://pixabay.com/en/calligraphy-office-school-writing-145521/"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hyperlink" Target="https://www.pexels.com/photo/close-up-of-scrabble-tiles-forming-the-words-the-end-2889685/" TargetMode="External"/><Relationship Id="rId2" Type="http://schemas.openxmlformats.org/officeDocument/2006/relationships/image" Target="../media/image44.jpe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mailto:pshe@co.ulster.ny.us" TargetMode="Externa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hyperlink" Target="https://www.northcarolinahealthnews.org/2014/05/21/rabies-season-strikes/" TargetMode="External"/><Relationship Id="rId2" Type="http://schemas.openxmlformats.org/officeDocument/2006/relationships/image" Target="../media/image11.jpg"/><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hyperlink" Target="https://www.pngall.com/bat-png" TargetMode="Externa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hyperlink" Target="http://www.batsrule.info/2017/01/brazilian-vampire-bats-are-now-feasting.html" TargetMode="External"/><Relationship Id="rId2" Type="http://schemas.openxmlformats.org/officeDocument/2006/relationships/image" Target="../media/image14.jpg"/><Relationship Id="rId1" Type="http://schemas.openxmlformats.org/officeDocument/2006/relationships/slideLayout" Target="../slideLayouts/slideLayout51.xml"/><Relationship Id="rId5" Type="http://schemas.openxmlformats.org/officeDocument/2006/relationships/hyperlink" Target="https://creativecommons.org/licenses/by-sa/3.0/" TargetMode="External"/><Relationship Id="rId4" Type="http://schemas.openxmlformats.org/officeDocument/2006/relationships/hyperlink" Target="http://www.health.state.ny.us/diseases/communicable/zoonoses/rabi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lipart, sign&#10;&#10;Description automatically generated">
            <a:extLst>
              <a:ext uri="{FF2B5EF4-FFF2-40B4-BE49-F238E27FC236}">
                <a16:creationId xmlns:a16="http://schemas.microsoft.com/office/drawing/2014/main" id="{359B7971-B02A-410A-9C85-C33EEB37733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34F3507-39D8-40E0-8163-5228FAF5CFEC}"/>
              </a:ext>
            </a:extLst>
          </p:cNvPr>
          <p:cNvSpPr txBox="1"/>
          <p:nvPr/>
        </p:nvSpPr>
        <p:spPr>
          <a:xfrm>
            <a:off x="256816" y="6858000"/>
            <a:ext cx="11678368" cy="230832"/>
          </a:xfrm>
          <a:prstGeom prst="rect">
            <a:avLst/>
          </a:prstGeom>
          <a:noFill/>
        </p:spPr>
        <p:txBody>
          <a:bodyPr wrap="square" rtlCol="0">
            <a:spAutoFit/>
          </a:bodyPr>
          <a:lstStyle/>
          <a:p>
            <a:r>
              <a:rPr lang="en-US" sz="900">
                <a:hlinkClick r:id="rId3" tooltip="https://diarydiehard.com/2020/07/welcome-to-summer-camp/"/>
              </a:rPr>
              <a:t>This Photo</a:t>
            </a:r>
            <a:r>
              <a:rPr lang="en-US" sz="900"/>
              <a:t> by Unknown Author is licensed under </a:t>
            </a:r>
            <a:r>
              <a:rPr lang="en-US" sz="900">
                <a:hlinkClick r:id="rId4" tooltip="https://creativecommons.org/licenses/by-nc-nd/3.0/"/>
              </a:rPr>
              <a:t>CC BY-NC-ND</a:t>
            </a:r>
            <a:endParaRPr lang="en-US" sz="900"/>
          </a:p>
        </p:txBody>
      </p:sp>
      <p:sp>
        <p:nvSpPr>
          <p:cNvPr id="2" name="Title 1">
            <a:extLst>
              <a:ext uri="{FF2B5EF4-FFF2-40B4-BE49-F238E27FC236}">
                <a16:creationId xmlns:a16="http://schemas.microsoft.com/office/drawing/2014/main" id="{A0AA8DF3-B720-4916-AB8D-FFDB95AEDF0D}"/>
              </a:ext>
            </a:extLst>
          </p:cNvPr>
          <p:cNvSpPr>
            <a:spLocks noGrp="1"/>
          </p:cNvSpPr>
          <p:nvPr>
            <p:ph type="ctrTitle"/>
          </p:nvPr>
        </p:nvSpPr>
        <p:spPr>
          <a:xfrm>
            <a:off x="3361509" y="470263"/>
            <a:ext cx="8699863" cy="2365774"/>
          </a:xfrm>
        </p:spPr>
        <p:txBody>
          <a:bodyPr>
            <a:normAutofit/>
          </a:bodyPr>
          <a:lstStyle/>
          <a:p>
            <a:r>
              <a:rPr lang="en-US" sz="5400" b="1" dirty="0"/>
              <a:t>Digital Camp Directors Meeting</a:t>
            </a:r>
            <a:br>
              <a:rPr lang="en-US" sz="5400" b="1" dirty="0"/>
            </a:br>
            <a:r>
              <a:rPr lang="en-US" sz="5400" b="1" dirty="0"/>
              <a:t>           2023</a:t>
            </a:r>
          </a:p>
        </p:txBody>
      </p:sp>
    </p:spTree>
    <p:extLst>
      <p:ext uri="{BB962C8B-B14F-4D97-AF65-F5344CB8AC3E}">
        <p14:creationId xmlns:p14="http://schemas.microsoft.com/office/powerpoint/2010/main" val="339705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2ED8C-920B-0601-CFFC-7192E62D4606}"/>
              </a:ext>
            </a:extLst>
          </p:cNvPr>
          <p:cNvSpPr>
            <a:spLocks noGrp="1"/>
          </p:cNvSpPr>
          <p:nvPr>
            <p:ph type="ctrTitle"/>
          </p:nvPr>
        </p:nvSpPr>
        <p:spPr>
          <a:xfrm>
            <a:off x="1524000" y="291853"/>
            <a:ext cx="9144000" cy="639325"/>
          </a:xfrm>
        </p:spPr>
        <p:txBody>
          <a:bodyPr>
            <a:normAutofit/>
          </a:bodyPr>
          <a:lstStyle/>
          <a:p>
            <a:r>
              <a:rPr lang="en-US" sz="3600" u="sng" dirty="0"/>
              <a:t>National</a:t>
            </a:r>
            <a:r>
              <a:rPr lang="en-US" sz="3600" dirty="0"/>
              <a:t> Sex Offender Legislation </a:t>
            </a:r>
          </a:p>
        </p:txBody>
      </p:sp>
      <p:sp>
        <p:nvSpPr>
          <p:cNvPr id="3" name="Subtitle 2">
            <a:extLst>
              <a:ext uri="{FF2B5EF4-FFF2-40B4-BE49-F238E27FC236}">
                <a16:creationId xmlns:a16="http://schemas.microsoft.com/office/drawing/2014/main" id="{2EF495BF-F9D1-7A81-F1EE-B6C0823DE8EF}"/>
              </a:ext>
            </a:extLst>
          </p:cNvPr>
          <p:cNvSpPr>
            <a:spLocks noGrp="1"/>
          </p:cNvSpPr>
          <p:nvPr>
            <p:ph type="subTitle" idx="1"/>
          </p:nvPr>
        </p:nvSpPr>
        <p:spPr>
          <a:xfrm>
            <a:off x="662730" y="1063640"/>
            <a:ext cx="10005270" cy="5502507"/>
          </a:xfrm>
        </p:spPr>
        <p:txBody>
          <a:bodyPr>
            <a:normAutofit fontScale="92500" lnSpcReduction="20000"/>
          </a:bodyPr>
          <a:lstStyle/>
          <a:p>
            <a:r>
              <a:rPr lang="en-US" sz="2000" b="0" i="0" u="none" strike="noStrike" baseline="0" dirty="0">
                <a:solidFill>
                  <a:srgbClr val="000000"/>
                </a:solidFill>
                <a:highlight>
                  <a:srgbClr val="FFFF00"/>
                </a:highlight>
                <a:latin typeface="Arial" panose="020B0604020202020204" pitchFamily="34" charset="0"/>
              </a:rPr>
              <a:t>New 2023!</a:t>
            </a:r>
          </a:p>
          <a:p>
            <a:r>
              <a:rPr lang="en-US" sz="2000" b="0" i="0" u="none" strike="noStrike" baseline="0" dirty="0">
                <a:solidFill>
                  <a:srgbClr val="000000"/>
                </a:solidFill>
                <a:latin typeface="Arial" panose="020B0604020202020204" pitchFamily="34" charset="0"/>
              </a:rPr>
              <a:t>In June 2022, the Governor signed legislation amending Public Health Law and General Business Law to </a:t>
            </a:r>
            <a:r>
              <a:rPr lang="en-US" sz="2000" b="0" i="0" u="sng" strike="noStrike" baseline="0" dirty="0">
                <a:solidFill>
                  <a:srgbClr val="000000"/>
                </a:solidFill>
                <a:latin typeface="Arial" panose="020B0604020202020204" pitchFamily="34" charset="0"/>
              </a:rPr>
              <a:t>require</a:t>
            </a:r>
            <a:r>
              <a:rPr lang="en-US" sz="2000" b="0" i="0" u="none" strike="noStrike" baseline="0" dirty="0">
                <a:solidFill>
                  <a:srgbClr val="000000"/>
                </a:solidFill>
                <a:latin typeface="Arial" panose="020B0604020202020204" pitchFamily="34" charset="0"/>
              </a:rPr>
              <a:t> children’s camp operators to ascertain whether an employee or volunteer is listed on the National Sex Offender Registry using the National Crime Information Center.  This is to be done prior to the day such employee or volunteer commences work at such camp and annually thereafter prior to their arrival at such camp. However, because the National Crime Information Center database cannot be accessed by camp operators, the Department will accept checking staff against the of the United States Department of Justice National Sex Offender Public Website (</a:t>
            </a:r>
            <a:r>
              <a:rPr lang="en-US" sz="2000" b="0" i="0" u="sng" strike="noStrike" baseline="0" dirty="0">
                <a:solidFill>
                  <a:srgbClr val="000000"/>
                </a:solidFill>
                <a:latin typeface="Arial" panose="020B0604020202020204" pitchFamily="34" charset="0"/>
              </a:rPr>
              <a:t>nsopw.gov</a:t>
            </a:r>
            <a:r>
              <a:rPr lang="en-US" sz="2000" b="0" i="0" u="none" strike="noStrike" baseline="0" dirty="0">
                <a:solidFill>
                  <a:srgbClr val="000000"/>
                </a:solidFill>
                <a:latin typeface="Arial" panose="020B0604020202020204" pitchFamily="34" charset="0"/>
              </a:rPr>
              <a:t>), which is available to the public. Camp operators are directed to enter the individual’s first and last name in the “Search by Name” field, then click on “Name Search”. After agreeing to the conditions of use and entering the captcha, you will see the results of your search. The results will indicate that a national search including all states, territories, and Indian Country was performed.</a:t>
            </a:r>
          </a:p>
          <a:p>
            <a:r>
              <a:rPr lang="en-US" sz="2000" dirty="0">
                <a:solidFill>
                  <a:srgbClr val="000000"/>
                </a:solidFill>
                <a:latin typeface="Arial" panose="020B0604020202020204" pitchFamily="34" charset="0"/>
              </a:rPr>
              <a:t>This means you will need to print out a result from the NSOPW website for </a:t>
            </a:r>
            <a:r>
              <a:rPr lang="en-US" sz="2000" u="sng" dirty="0">
                <a:solidFill>
                  <a:srgbClr val="000000"/>
                </a:solidFill>
                <a:latin typeface="Arial" panose="020B0604020202020204" pitchFamily="34" charset="0"/>
              </a:rPr>
              <a:t>each</a:t>
            </a:r>
            <a:r>
              <a:rPr lang="en-US" sz="2000" dirty="0">
                <a:solidFill>
                  <a:srgbClr val="000000"/>
                </a:solidFill>
                <a:latin typeface="Arial" panose="020B0604020202020204" pitchFamily="34" charset="0"/>
              </a:rPr>
              <a:t> staff member! This can be done by clicking on “Print View” when the results of the search are displayed.</a:t>
            </a:r>
          </a:p>
          <a:p>
            <a:r>
              <a:rPr lang="en-US" sz="2000" dirty="0">
                <a:solidFill>
                  <a:srgbClr val="000000"/>
                </a:solidFill>
                <a:latin typeface="Arial" panose="020B0604020202020204" pitchFamily="34" charset="0"/>
              </a:rPr>
              <a:t>A search may identify records of individuals who share a name with the employee/volunteer. It is the </a:t>
            </a:r>
            <a:r>
              <a:rPr lang="en-US" sz="2000" u="sng" dirty="0">
                <a:solidFill>
                  <a:srgbClr val="000000"/>
                </a:solidFill>
                <a:latin typeface="Arial" panose="020B0604020202020204" pitchFamily="34" charset="0"/>
              </a:rPr>
              <a:t>camp operator’s responsibility </a:t>
            </a:r>
            <a:r>
              <a:rPr lang="en-US" sz="2000" dirty="0">
                <a:solidFill>
                  <a:srgbClr val="000000"/>
                </a:solidFill>
                <a:latin typeface="Arial" panose="020B0604020202020204" pitchFamily="34" charset="0"/>
              </a:rPr>
              <a:t>to review any records generated and verify that the employee/volunteer is not any of the individuals identified by the search.</a:t>
            </a:r>
          </a:p>
          <a:p>
            <a:r>
              <a:rPr lang="en-US" sz="2000" b="0" i="0" u="none" strike="noStrike" baseline="0" dirty="0">
                <a:solidFill>
                  <a:srgbClr val="000000"/>
                </a:solidFill>
                <a:latin typeface="Arial" panose="020B0604020202020204" pitchFamily="34" charset="0"/>
              </a:rPr>
              <a:t>This will be reviewed at the time of inspection and does not take place of the </a:t>
            </a:r>
            <a:r>
              <a:rPr lang="en-US" sz="2000" u="sng" dirty="0">
                <a:latin typeface="Arial" panose="020B0604020202020204" pitchFamily="34" charset="0"/>
                <a:cs typeface="Arial" panose="020B0604020202020204" pitchFamily="34" charset="0"/>
              </a:rPr>
              <a:t>NYS</a:t>
            </a:r>
            <a:r>
              <a:rPr lang="en-US" sz="2000" dirty="0">
                <a:latin typeface="Arial" panose="020B0604020202020204" pitchFamily="34" charset="0"/>
                <a:cs typeface="Arial" panose="020B0604020202020204" pitchFamily="34" charset="0"/>
              </a:rPr>
              <a:t> Sex Offender Registry Search Procedures for Children's Camps!!!!</a:t>
            </a:r>
          </a:p>
        </p:txBody>
      </p:sp>
      <p:pic>
        <p:nvPicPr>
          <p:cNvPr id="5" name="Picture 4" descr="Shape&#10;&#10;Description automatically generated">
            <a:extLst>
              <a:ext uri="{FF2B5EF4-FFF2-40B4-BE49-F238E27FC236}">
                <a16:creationId xmlns:a16="http://schemas.microsoft.com/office/drawing/2014/main" id="{D586FF86-64BC-C760-748F-509BCEF1DAA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959429" y="159391"/>
            <a:ext cx="931178" cy="931178"/>
          </a:xfrm>
          <a:prstGeom prst="rect">
            <a:avLst/>
          </a:prstGeom>
        </p:spPr>
      </p:pic>
      <p:pic>
        <p:nvPicPr>
          <p:cNvPr id="7" name="Picture 6" descr="Shape&#10;&#10;Description automatically generated">
            <a:extLst>
              <a:ext uri="{FF2B5EF4-FFF2-40B4-BE49-F238E27FC236}">
                <a16:creationId xmlns:a16="http://schemas.microsoft.com/office/drawing/2014/main" id="{0651CD32-F0C8-21E5-45BA-1367AFEB4D2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212425" y="159391"/>
            <a:ext cx="931178" cy="931178"/>
          </a:xfrm>
          <a:prstGeom prst="rect">
            <a:avLst/>
          </a:prstGeom>
        </p:spPr>
      </p:pic>
    </p:spTree>
    <p:extLst>
      <p:ext uri="{BB962C8B-B14F-4D97-AF65-F5344CB8AC3E}">
        <p14:creationId xmlns:p14="http://schemas.microsoft.com/office/powerpoint/2010/main" val="1438938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0BE2B-B9A0-66A6-E1F0-0702E18EC866}"/>
              </a:ext>
            </a:extLst>
          </p:cNvPr>
          <p:cNvSpPr>
            <a:spLocks noGrp="1"/>
          </p:cNvSpPr>
          <p:nvPr>
            <p:ph type="ctrTitle"/>
          </p:nvPr>
        </p:nvSpPr>
        <p:spPr>
          <a:xfrm>
            <a:off x="1524000" y="432631"/>
            <a:ext cx="9144000" cy="765160"/>
          </a:xfrm>
        </p:spPr>
        <p:txBody>
          <a:bodyPr>
            <a:normAutofit/>
          </a:bodyPr>
          <a:lstStyle/>
          <a:p>
            <a:r>
              <a:rPr lang="en-US" sz="3600" u="sng" dirty="0"/>
              <a:t>National</a:t>
            </a:r>
            <a:r>
              <a:rPr lang="en-US" sz="3600" dirty="0"/>
              <a:t> Sex Offender Legislation </a:t>
            </a:r>
          </a:p>
        </p:txBody>
      </p:sp>
      <p:pic>
        <p:nvPicPr>
          <p:cNvPr id="4" name="Picture 3" descr="Shape&#10;&#10;Description automatically generated">
            <a:extLst>
              <a:ext uri="{FF2B5EF4-FFF2-40B4-BE49-F238E27FC236}">
                <a16:creationId xmlns:a16="http://schemas.microsoft.com/office/drawing/2014/main" id="{F4AAE8A8-2E4D-514B-0BCE-F918BE70558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942651" y="349622"/>
            <a:ext cx="931178" cy="931178"/>
          </a:xfrm>
          <a:prstGeom prst="rect">
            <a:avLst/>
          </a:prstGeom>
        </p:spPr>
      </p:pic>
      <p:pic>
        <p:nvPicPr>
          <p:cNvPr id="5" name="Picture 4" descr="Shape&#10;&#10;Description automatically generated">
            <a:extLst>
              <a:ext uri="{FF2B5EF4-FFF2-40B4-BE49-F238E27FC236}">
                <a16:creationId xmlns:a16="http://schemas.microsoft.com/office/drawing/2014/main" id="{A0E7BD89-A3D9-3A54-D8B7-03CCE56A8AB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202152" y="373882"/>
            <a:ext cx="931178" cy="931178"/>
          </a:xfrm>
          <a:prstGeom prst="rect">
            <a:avLst/>
          </a:prstGeom>
        </p:spPr>
      </p:pic>
      <p:pic>
        <p:nvPicPr>
          <p:cNvPr id="1027" name="Picture 1" descr="Search Results - Google Chrome">
            <a:extLst>
              <a:ext uri="{FF2B5EF4-FFF2-40B4-BE49-F238E27FC236}">
                <a16:creationId xmlns:a16="http://schemas.microsoft.com/office/drawing/2014/main" id="{30056F97-5830-5B81-F27B-4C4B7FFD6D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687"/>
          <a:stretch/>
        </p:blipFill>
        <p:spPr bwMode="auto">
          <a:xfrm>
            <a:off x="6096000" y="2715208"/>
            <a:ext cx="5913165" cy="4054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D9784D09-1E24-8F58-D7A2-95EAA673E05F}"/>
              </a:ext>
            </a:extLst>
          </p:cNvPr>
          <p:cNvSpPr txBox="1"/>
          <p:nvPr/>
        </p:nvSpPr>
        <p:spPr>
          <a:xfrm>
            <a:off x="5924206" y="1206802"/>
            <a:ext cx="5771093" cy="1200329"/>
          </a:xfrm>
          <a:prstGeom prst="rect">
            <a:avLst/>
          </a:prstGeom>
          <a:noFill/>
        </p:spPr>
        <p:txBody>
          <a:bodyPr wrap="square" rtlCol="0">
            <a:spAutoFit/>
          </a:bodyPr>
          <a:lstStyle/>
          <a:p>
            <a:pPr algn="l"/>
            <a:r>
              <a:rPr lang="en-US" dirty="0">
                <a:latin typeface="Arial" panose="020B0604020202020204" pitchFamily="34" charset="0"/>
                <a:cs typeface="Arial" panose="020B0604020202020204" pitchFamily="34" charset="0"/>
              </a:rPr>
              <a:t>Print out results for all staff members!</a:t>
            </a:r>
            <a:endParaRPr lang="en-US" sz="1800" b="0" i="0" u="none" strike="noStrike" baseline="0" dirty="0">
              <a:solidFill>
                <a:srgbClr val="000000"/>
              </a:solidFill>
              <a:latin typeface="Arial" panose="020B0604020202020204" pitchFamily="34" charset="0"/>
              <a:cs typeface="Arial" panose="020B0604020202020204" pitchFamily="34" charset="0"/>
            </a:endParaRPr>
          </a:p>
          <a:p>
            <a:r>
              <a:rPr lang="en-US" sz="1800" b="0" i="0" u="none" strike="noStrike" baseline="0" dirty="0">
                <a:solidFill>
                  <a:srgbClr val="000000"/>
                </a:solidFill>
                <a:latin typeface="Arial" panose="020B0604020202020204" pitchFamily="34" charset="0"/>
                <a:cs typeface="Arial" panose="020B0604020202020204" pitchFamily="34" charset="0"/>
              </a:rPr>
              <a:t>If there are multiple pages of records, printing the first page and making a notation that all records were reviewed is considered adequate documentation. </a:t>
            </a:r>
            <a:endParaRPr lang="en-US" dirty="0">
              <a:latin typeface="Arial" panose="020B0604020202020204" pitchFamily="34" charset="0"/>
              <a:cs typeface="Arial" panose="020B0604020202020204" pitchFamily="34" charset="0"/>
            </a:endParaRPr>
          </a:p>
        </p:txBody>
      </p:sp>
      <p:pic>
        <p:nvPicPr>
          <p:cNvPr id="3" name="Picture 2" descr="United States Department of Justice National Sex Offender Public Website - Google Chrome">
            <a:extLst>
              <a:ext uri="{FF2B5EF4-FFF2-40B4-BE49-F238E27FC236}">
                <a16:creationId xmlns:a16="http://schemas.microsoft.com/office/drawing/2014/main" id="{35EF5460-F67F-0BA9-F30A-7DD3F60A5CD9}"/>
              </a:ext>
            </a:extLst>
          </p:cNvPr>
          <p:cNvPicPr>
            <a:picLocks noChangeAspect="1"/>
          </p:cNvPicPr>
          <p:nvPr/>
        </p:nvPicPr>
        <p:blipFill rotWithShape="1">
          <a:blip r:embed="rId5">
            <a:extLst>
              <a:ext uri="{28A0092B-C50C-407E-A947-70E740481C1C}">
                <a14:useLocalDpi xmlns:a14="http://schemas.microsoft.com/office/drawing/2010/main" val="0"/>
              </a:ext>
            </a:extLst>
          </a:blip>
          <a:srcRect t="4068"/>
          <a:stretch/>
        </p:blipFill>
        <p:spPr bwMode="auto">
          <a:xfrm>
            <a:off x="353555" y="1719743"/>
            <a:ext cx="5233513" cy="493272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38964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E75AB-C1D1-4B57-A5A3-33984E29A565}"/>
              </a:ext>
            </a:extLst>
          </p:cNvPr>
          <p:cNvSpPr>
            <a:spLocks noGrp="1"/>
          </p:cNvSpPr>
          <p:nvPr>
            <p:ph type="title"/>
          </p:nvPr>
        </p:nvSpPr>
        <p:spPr>
          <a:xfrm>
            <a:off x="838200" y="365126"/>
            <a:ext cx="10515600" cy="784405"/>
          </a:xfrm>
        </p:spPr>
        <p:txBody>
          <a:bodyPr/>
          <a:lstStyle/>
          <a:p>
            <a:pPr algn="ctr"/>
            <a:r>
              <a:rPr lang="en-US" dirty="0"/>
              <a:t>Vaccine Preventable Disease </a:t>
            </a:r>
          </a:p>
        </p:txBody>
      </p:sp>
      <p:sp>
        <p:nvSpPr>
          <p:cNvPr id="3" name="Content Placeholder 2">
            <a:extLst>
              <a:ext uri="{FF2B5EF4-FFF2-40B4-BE49-F238E27FC236}">
                <a16:creationId xmlns:a16="http://schemas.microsoft.com/office/drawing/2014/main" id="{F963DCB1-DCB7-4927-A77D-8FAB96A8C324}"/>
              </a:ext>
            </a:extLst>
          </p:cNvPr>
          <p:cNvSpPr>
            <a:spLocks noGrp="1"/>
          </p:cNvSpPr>
          <p:nvPr>
            <p:ph idx="1"/>
          </p:nvPr>
        </p:nvSpPr>
        <p:spPr>
          <a:xfrm>
            <a:off x="662730" y="1271452"/>
            <a:ext cx="10691070" cy="5497945"/>
          </a:xfrm>
        </p:spPr>
        <p:txBody>
          <a:bodyPr>
            <a:normAutofit fontScale="92500" lnSpcReduction="10000"/>
          </a:bodyPr>
          <a:lstStyle/>
          <a:p>
            <a:r>
              <a:rPr lang="en-US" dirty="0"/>
              <a:t>Since 2019, Ulster County has required all campers to be fully immunized against diphtheria, </a:t>
            </a:r>
            <a:r>
              <a:rPr lang="en-US" dirty="0" err="1"/>
              <a:t>haemophilus</a:t>
            </a:r>
            <a:r>
              <a:rPr lang="en-US" dirty="0"/>
              <a:t> influenza type b, hepatitis b, measles, mumps, poliomyelitis, rubella, tetanus and varicella (chicken pox)</a:t>
            </a:r>
          </a:p>
          <a:p>
            <a:r>
              <a:rPr lang="en-US" sz="1800" dirty="0">
                <a:effectLst/>
                <a:ea typeface="Calibri" panose="020F0502020204030204" pitchFamily="34" charset="0"/>
                <a:cs typeface="Segoe UI" panose="020B0502040204020203" pitchFamily="34" charset="0"/>
              </a:rPr>
              <a:t>Doses are: 2 MMR; 1 Tdap; 2 Varicella; 3 doses of Hepatitis B and Polio 4 doses: 2 months, 4 months, 6-18 months, 4-6 years.</a:t>
            </a:r>
            <a:endParaRPr lang="en-US" dirty="0"/>
          </a:p>
          <a:p>
            <a:r>
              <a:rPr lang="en-US" dirty="0"/>
              <a:t>We do not accept religious exceptions to vaccinations, only valid medical exemptions with documentation. </a:t>
            </a:r>
          </a:p>
          <a:p>
            <a:r>
              <a:rPr lang="en-US" dirty="0"/>
              <a:t>We also </a:t>
            </a:r>
            <a:r>
              <a:rPr lang="en-US" u="sng" dirty="0"/>
              <a:t>require</a:t>
            </a:r>
            <a:r>
              <a:rPr lang="en-US" dirty="0"/>
              <a:t> all staff to be fully immunized against </a:t>
            </a:r>
            <a:r>
              <a:rPr lang="en-US" u="sng" dirty="0"/>
              <a:t>measles</a:t>
            </a:r>
            <a:r>
              <a:rPr lang="en-US" dirty="0"/>
              <a:t> and strongly recommend staff have a full immunization for vaccine preventable diseases. </a:t>
            </a:r>
          </a:p>
          <a:p>
            <a:r>
              <a:rPr lang="en-US" dirty="0"/>
              <a:t>Proof of measles immunization can be:</a:t>
            </a:r>
          </a:p>
          <a:p>
            <a:pPr lvl="1"/>
            <a:r>
              <a:rPr lang="en-US" dirty="0"/>
              <a:t>Written documentation that two doses was administered from a healthcare provider</a:t>
            </a:r>
          </a:p>
          <a:p>
            <a:pPr lvl="1"/>
            <a:r>
              <a:rPr lang="en-US" dirty="0"/>
              <a:t>Laboratory evidence of immunity</a:t>
            </a:r>
          </a:p>
          <a:p>
            <a:pPr lvl="1"/>
            <a:r>
              <a:rPr lang="en-US" dirty="0"/>
              <a:t>Laboratory conformation of measles</a:t>
            </a:r>
          </a:p>
          <a:p>
            <a:pPr lvl="1"/>
            <a:r>
              <a:rPr lang="en-US" dirty="0"/>
              <a:t>Birth before 1957 in the US</a:t>
            </a:r>
          </a:p>
          <a:p>
            <a:pPr lvl="1"/>
            <a:r>
              <a:rPr lang="en-US" dirty="0"/>
              <a:t>Valid medical exemption from a healthcare provider</a:t>
            </a:r>
          </a:p>
          <a:p>
            <a:pPr marL="457200" lvl="1" indent="0">
              <a:buNone/>
            </a:pPr>
            <a:r>
              <a:rPr lang="en-US" sz="1800" dirty="0"/>
              <a:t>*This must be available for review at the time of inspection, and will be cited if                                                 it is not complete*	</a:t>
            </a:r>
          </a:p>
          <a:p>
            <a:pPr lvl="1"/>
            <a:endParaRPr lang="en-US" dirty="0"/>
          </a:p>
          <a:p>
            <a:pPr lvl="1"/>
            <a:endParaRPr lang="en-US" dirty="0"/>
          </a:p>
          <a:p>
            <a:pPr lvl="1"/>
            <a:endParaRPr lang="en-US" dirty="0"/>
          </a:p>
          <a:p>
            <a:pPr lvl="1"/>
            <a:endParaRPr lang="en-US" dirty="0"/>
          </a:p>
        </p:txBody>
      </p:sp>
      <p:pic>
        <p:nvPicPr>
          <p:cNvPr id="4" name="Picture 3">
            <a:extLst>
              <a:ext uri="{FF2B5EF4-FFF2-40B4-BE49-F238E27FC236}">
                <a16:creationId xmlns:a16="http://schemas.microsoft.com/office/drawing/2014/main" id="{66EA6D41-AF49-4FD7-A273-E9D3D05F8F10}"/>
              </a:ext>
            </a:extLst>
          </p:cNvPr>
          <p:cNvPicPr>
            <a:picLocks noChangeAspect="1"/>
          </p:cNvPicPr>
          <p:nvPr/>
        </p:nvPicPr>
        <p:blipFill>
          <a:blip r:embed="rId2"/>
          <a:stretch>
            <a:fillRect/>
          </a:stretch>
        </p:blipFill>
        <p:spPr>
          <a:xfrm>
            <a:off x="9450598" y="4790115"/>
            <a:ext cx="2741402" cy="1702760"/>
          </a:xfrm>
          <a:prstGeom prst="rect">
            <a:avLst/>
          </a:prstGeom>
        </p:spPr>
      </p:pic>
    </p:spTree>
    <p:extLst>
      <p:ext uri="{BB962C8B-B14F-4D97-AF65-F5344CB8AC3E}">
        <p14:creationId xmlns:p14="http://schemas.microsoft.com/office/powerpoint/2010/main" val="1114228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lant&#10;&#10;Description automatically generated">
            <a:extLst>
              <a:ext uri="{FF2B5EF4-FFF2-40B4-BE49-F238E27FC236}">
                <a16:creationId xmlns:a16="http://schemas.microsoft.com/office/drawing/2014/main" id="{582E1869-18AF-6D04-6EB6-38C522863A3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5152" b="9091"/>
          <a:stretch/>
        </p:blipFill>
        <p:spPr>
          <a:xfrm>
            <a:off x="20" y="10"/>
            <a:ext cx="12191980" cy="6857990"/>
          </a:xfrm>
          <a:prstGeom prst="rect">
            <a:avLst/>
          </a:prstGeom>
        </p:spPr>
      </p:pic>
      <p:sp>
        <p:nvSpPr>
          <p:cNvPr id="20" name="Rectangle 15">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38C88E-CD4E-CD9B-C39C-9574FA2039BF}"/>
              </a:ext>
            </a:extLst>
          </p:cNvPr>
          <p:cNvSpPr>
            <a:spLocks noGrp="1"/>
          </p:cNvSpPr>
          <p:nvPr>
            <p:ph type="ctrTitle"/>
          </p:nvPr>
        </p:nvSpPr>
        <p:spPr>
          <a:xfrm>
            <a:off x="838200" y="365125"/>
            <a:ext cx="10515600" cy="1325563"/>
          </a:xfrm>
        </p:spPr>
        <p:txBody>
          <a:bodyPr vert="horz" lIns="91440" tIns="45720" rIns="91440" bIns="45720" rtlCol="0" anchor="ctr">
            <a:normAutofit/>
          </a:bodyPr>
          <a:lstStyle/>
          <a:p>
            <a:pPr algn="l"/>
            <a:r>
              <a:rPr lang="en-US" sz="4400" dirty="0"/>
              <a:t>Polio </a:t>
            </a:r>
          </a:p>
        </p:txBody>
      </p:sp>
      <p:sp>
        <p:nvSpPr>
          <p:cNvPr id="3" name="Subtitle 2">
            <a:extLst>
              <a:ext uri="{FF2B5EF4-FFF2-40B4-BE49-F238E27FC236}">
                <a16:creationId xmlns:a16="http://schemas.microsoft.com/office/drawing/2014/main" id="{104815A9-9BCA-C341-74AD-E48CFCC3E9C8}"/>
              </a:ext>
            </a:extLst>
          </p:cNvPr>
          <p:cNvSpPr>
            <a:spLocks noGrp="1"/>
          </p:cNvSpPr>
          <p:nvPr>
            <p:ph type="subTitle" idx="1"/>
          </p:nvPr>
        </p:nvSpPr>
        <p:spPr>
          <a:xfrm>
            <a:off x="838200" y="1278294"/>
            <a:ext cx="10515600" cy="5379651"/>
          </a:xfrm>
        </p:spPr>
        <p:txBody>
          <a:bodyPr vert="horz" lIns="91440" tIns="45720" rIns="91440" bIns="45720" rtlCol="0">
            <a:normAutofit/>
          </a:bodyPr>
          <a:lstStyle/>
          <a:p>
            <a:pPr indent="-228600" algn="l">
              <a:buFont typeface="Arial" panose="020B0604020202020204" pitchFamily="34" charset="0"/>
              <a:buChar char="•"/>
            </a:pPr>
            <a:r>
              <a:rPr lang="en-US" sz="1800" dirty="0"/>
              <a:t>The first case of Paralytic Polio discovered in New York since its eradication in 1979 was in an unvaccinated individual in Rockland County </a:t>
            </a:r>
            <a:r>
              <a:rPr lang="en-US" sz="1800" b="1" dirty="0"/>
              <a:t>last summer</a:t>
            </a:r>
            <a:r>
              <a:rPr lang="en-US" sz="1800" dirty="0"/>
              <a:t>. </a:t>
            </a:r>
          </a:p>
          <a:p>
            <a:pPr indent="-228600" algn="l">
              <a:buFont typeface="Arial" panose="020B0604020202020204" pitchFamily="34" charset="0"/>
              <a:buChar char="•"/>
            </a:pPr>
            <a:r>
              <a:rPr lang="en-US" sz="1800" dirty="0"/>
              <a:t>Due to about 75% of Polio cases having no symptoms, it is often a referred to as a “silent spreader”.</a:t>
            </a:r>
          </a:p>
          <a:p>
            <a:pPr indent="-228600" algn="l">
              <a:buFont typeface="Arial" panose="020B0604020202020204" pitchFamily="34" charset="0"/>
              <a:buChar char="•"/>
            </a:pPr>
            <a:r>
              <a:rPr lang="en-US" sz="1800" b="0" i="0" dirty="0">
                <a:effectLst/>
              </a:rPr>
              <a:t>Polio has been spreading silently in New York communities for months.  After the Rockland County patient developed paralysis, health officials in New York started using wastewater surveillance developed during Covid to test sewage samples.</a:t>
            </a:r>
          </a:p>
          <a:p>
            <a:pPr indent="-228600" algn="l">
              <a:buFont typeface="Arial" panose="020B0604020202020204" pitchFamily="34" charset="0"/>
              <a:buChar char="•"/>
            </a:pPr>
            <a:r>
              <a:rPr lang="en-US" sz="1800" dirty="0"/>
              <a:t>Ulster County currently has 2 wastewater surveillance sites. </a:t>
            </a:r>
            <a:endParaRPr lang="en-US" sz="1800" b="0" i="0" dirty="0">
              <a:effectLst/>
            </a:endParaRPr>
          </a:p>
          <a:p>
            <a:pPr indent="-228600" algn="l">
              <a:buFont typeface="Arial" panose="020B0604020202020204" pitchFamily="34" charset="0"/>
              <a:buChar char="•"/>
            </a:pPr>
            <a:r>
              <a:rPr lang="en-US" sz="1800" b="0" i="0" dirty="0">
                <a:effectLst/>
              </a:rPr>
              <a:t>As of January 24, 2023, sequencing analysis by the Centers for Disease Control and Prevention (CDC) confirmed the presence of poliovirus in a total of 100 positive samples of concern:</a:t>
            </a:r>
          </a:p>
          <a:p>
            <a:pPr marL="800100" lvl="1" indent="-228600" algn="l">
              <a:buFont typeface="Arial" panose="020B0604020202020204" pitchFamily="34" charset="0"/>
              <a:buChar char="•"/>
            </a:pPr>
            <a:r>
              <a:rPr lang="en-US" sz="1800" b="0" i="0" dirty="0">
                <a:effectLst/>
              </a:rPr>
              <a:t>Of the 100 positive samples of concern, 93 samples have been found to be genetically linked to the individual case of paralytic polio among a Rockland County resident.</a:t>
            </a:r>
          </a:p>
          <a:p>
            <a:pPr marL="1257300" lvl="2" indent="-228600" algn="l">
              <a:buFont typeface="Arial" panose="020B0604020202020204" pitchFamily="34" charset="0"/>
              <a:buChar char="•"/>
            </a:pPr>
            <a:r>
              <a:rPr lang="en-US" b="0" i="0" dirty="0">
                <a:effectLst/>
              </a:rPr>
              <a:t>Of the 93 samples, 44 samples were collected in Rockland County, 30 samples were collected in Orange County, 13 samples were collected in Sullivan County, 5 samples were collected in New York City, all of which were from Brooklyn (Kings County), with 4 of these in an area that contains an adjacent portion in Queens County, and 1 sample was collected in Nassau County.</a:t>
            </a:r>
          </a:p>
          <a:p>
            <a:pPr marL="342900" indent="-228600" algn="l">
              <a:buFont typeface="Arial" panose="020B0604020202020204" pitchFamily="34" charset="0"/>
              <a:buChar char="•"/>
            </a:pPr>
            <a:r>
              <a:rPr lang="en-US" sz="1800" dirty="0"/>
              <a:t>An additional case of paralytic polio was just identified in Israel last month, which is the same strain as our Rockland County case.  </a:t>
            </a:r>
          </a:p>
          <a:p>
            <a:pPr marL="800100" lvl="1" indent="-228600" algn="l">
              <a:buFont typeface="Arial" panose="020B0604020202020204" pitchFamily="34" charset="0"/>
              <a:buChar char="•"/>
            </a:pPr>
            <a:r>
              <a:rPr lang="en-US" sz="1800" dirty="0"/>
              <a:t>3 additional contacts have also tested positive, but are all asymptomatic.</a:t>
            </a:r>
          </a:p>
          <a:p>
            <a:pPr marL="1257300" lvl="2" indent="-228600" algn="l">
              <a:buFont typeface="Arial" panose="020B0604020202020204" pitchFamily="34" charset="0"/>
              <a:buChar char="•"/>
            </a:pPr>
            <a:endParaRPr lang="en-US" sz="1100" b="0" i="0" dirty="0">
              <a:effectLst/>
            </a:endParaRPr>
          </a:p>
          <a:p>
            <a:pPr indent="-228600" algn="l">
              <a:buFont typeface="Arial" panose="020B0604020202020204" pitchFamily="34" charset="0"/>
              <a:buChar char="•"/>
            </a:pPr>
            <a:endParaRPr lang="en-US" sz="1100" dirty="0"/>
          </a:p>
          <a:p>
            <a:pPr indent="-228600" algn="l">
              <a:buFont typeface="Arial" panose="020B0604020202020204" pitchFamily="34" charset="0"/>
              <a:buChar char="•"/>
            </a:pPr>
            <a:endParaRPr lang="en-US" sz="1100" dirty="0"/>
          </a:p>
        </p:txBody>
      </p:sp>
      <p:sp>
        <p:nvSpPr>
          <p:cNvPr id="6" name="TextBox 5">
            <a:extLst>
              <a:ext uri="{FF2B5EF4-FFF2-40B4-BE49-F238E27FC236}">
                <a16:creationId xmlns:a16="http://schemas.microsoft.com/office/drawing/2014/main" id="{373CC6CE-243E-6171-CCE7-2269B1E8C8CC}"/>
              </a:ext>
            </a:extLst>
          </p:cNvPr>
          <p:cNvSpPr txBox="1"/>
          <p:nvPr/>
        </p:nvSpPr>
        <p:spPr>
          <a:xfrm>
            <a:off x="9865722" y="6657945"/>
            <a:ext cx="232627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pursuit.unimelb.edu.au/articles/modern-lessons-from-our-polio-past">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d/3.0/">
                  <a:extLst>
                    <a:ext uri="{A12FA001-AC4F-418D-AE19-62706E023703}">
                      <ahyp:hlinkClr xmlns:ahyp="http://schemas.microsoft.com/office/drawing/2018/hyperlinkcolor" val="tx"/>
                    </a:ext>
                  </a:extLst>
                </a:hlinkClick>
              </a:rPr>
              <a:t>CC BY-ND</a:t>
            </a:r>
            <a:endParaRPr lang="en-US" sz="700">
              <a:solidFill>
                <a:srgbClr val="FFFFFF"/>
              </a:solidFill>
            </a:endParaRPr>
          </a:p>
        </p:txBody>
      </p:sp>
    </p:spTree>
    <p:extLst>
      <p:ext uri="{BB962C8B-B14F-4D97-AF65-F5344CB8AC3E}">
        <p14:creationId xmlns:p14="http://schemas.microsoft.com/office/powerpoint/2010/main" val="3010533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The surface of the water with ripple">
            <a:extLst>
              <a:ext uri="{FF2B5EF4-FFF2-40B4-BE49-F238E27FC236}">
                <a16:creationId xmlns:a16="http://schemas.microsoft.com/office/drawing/2014/main" id="{FBDA0ABC-6D1D-E14F-7FD3-28E7FFD6B5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8" y="0"/>
            <a:ext cx="12189103" cy="6858000"/>
          </a:xfrm>
          <a:prstGeom prst="rect">
            <a:avLst/>
          </a:prstGeom>
        </p:spPr>
      </p:pic>
      <p:sp>
        <p:nvSpPr>
          <p:cNvPr id="2" name="Title 1">
            <a:extLst>
              <a:ext uri="{FF2B5EF4-FFF2-40B4-BE49-F238E27FC236}">
                <a16:creationId xmlns:a16="http://schemas.microsoft.com/office/drawing/2014/main" id="{F334AABF-EAFF-F4BE-DD33-E5B381953642}"/>
              </a:ext>
            </a:extLst>
          </p:cNvPr>
          <p:cNvSpPr>
            <a:spLocks noGrp="1"/>
          </p:cNvSpPr>
          <p:nvPr>
            <p:ph type="title"/>
          </p:nvPr>
        </p:nvSpPr>
        <p:spPr>
          <a:xfrm>
            <a:off x="4916028" y="-273858"/>
            <a:ext cx="5598719" cy="1471751"/>
          </a:xfrm>
        </p:spPr>
        <p:txBody>
          <a:bodyPr>
            <a:normAutofit/>
          </a:bodyPr>
          <a:lstStyle/>
          <a:p>
            <a:r>
              <a:rPr lang="en-US" sz="4000" b="1" dirty="0">
                <a:solidFill>
                  <a:srgbClr val="7030A0"/>
                </a:solidFill>
              </a:rPr>
              <a:t>Polio</a:t>
            </a:r>
            <a:r>
              <a:rPr lang="en-US" sz="4000" b="1" dirty="0"/>
              <a:t> </a:t>
            </a:r>
          </a:p>
        </p:txBody>
      </p:sp>
      <p:sp>
        <p:nvSpPr>
          <p:cNvPr id="3" name="Content Placeholder 2">
            <a:extLst>
              <a:ext uri="{FF2B5EF4-FFF2-40B4-BE49-F238E27FC236}">
                <a16:creationId xmlns:a16="http://schemas.microsoft.com/office/drawing/2014/main" id="{D0999A10-64B3-3E58-3C28-32EBD0808D5A}"/>
              </a:ext>
            </a:extLst>
          </p:cNvPr>
          <p:cNvSpPr>
            <a:spLocks noGrp="1"/>
          </p:cNvSpPr>
          <p:nvPr>
            <p:ph idx="1"/>
          </p:nvPr>
        </p:nvSpPr>
        <p:spPr>
          <a:xfrm>
            <a:off x="531845" y="2071395"/>
            <a:ext cx="8845420" cy="4572001"/>
          </a:xfrm>
        </p:spPr>
        <p:txBody>
          <a:bodyPr anchor="ctr">
            <a:normAutofit/>
          </a:bodyPr>
          <a:lstStyle/>
          <a:p>
            <a:pPr marL="0" indent="0">
              <a:buNone/>
            </a:pPr>
            <a:endParaRPr lang="en-US" sz="2000" b="1" i="0" dirty="0">
              <a:effectLst/>
              <a:latin typeface="Open Sans" panose="020B0606030504020204" pitchFamily="34" charset="0"/>
            </a:endParaRPr>
          </a:p>
          <a:p>
            <a:endParaRPr lang="en-US" sz="2000" b="0" i="0" dirty="0">
              <a:effectLst/>
              <a:latin typeface="Open Sans" panose="020B0606030504020204" pitchFamily="34" charset="0"/>
            </a:endParaRPr>
          </a:p>
          <a:p>
            <a:endParaRPr lang="en-US" sz="2000" dirty="0"/>
          </a:p>
        </p:txBody>
      </p:sp>
      <p:pic>
        <p:nvPicPr>
          <p:cNvPr id="7" name="Picture 6" descr="A picture containing text, bottle, indoor&#10;&#10;Description automatically generated">
            <a:extLst>
              <a:ext uri="{FF2B5EF4-FFF2-40B4-BE49-F238E27FC236}">
                <a16:creationId xmlns:a16="http://schemas.microsoft.com/office/drawing/2014/main" id="{04BE999F-AA61-5F5B-A20B-95AD95CB4D8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234546" y="928395"/>
            <a:ext cx="2577759" cy="1856792"/>
          </a:xfrm>
          <a:prstGeom prst="rect">
            <a:avLst/>
          </a:prstGeom>
        </p:spPr>
      </p:pic>
      <p:pic>
        <p:nvPicPr>
          <p:cNvPr id="8" name="Picture 7">
            <a:extLst>
              <a:ext uri="{FF2B5EF4-FFF2-40B4-BE49-F238E27FC236}">
                <a16:creationId xmlns:a16="http://schemas.microsoft.com/office/drawing/2014/main" id="{CFAF6F96-4F63-CFE4-4304-15F123BBBC3B}"/>
              </a:ext>
            </a:extLst>
          </p:cNvPr>
          <p:cNvPicPr>
            <a:picLocks noChangeAspect="1"/>
          </p:cNvPicPr>
          <p:nvPr/>
        </p:nvPicPr>
        <p:blipFill>
          <a:blip r:embed="rId5"/>
          <a:stretch>
            <a:fillRect/>
          </a:stretch>
        </p:blipFill>
        <p:spPr>
          <a:xfrm>
            <a:off x="-1449" y="653142"/>
            <a:ext cx="12192000" cy="5990253"/>
          </a:xfrm>
          <a:prstGeom prst="rect">
            <a:avLst/>
          </a:prstGeom>
        </p:spPr>
      </p:pic>
    </p:spTree>
    <p:extLst>
      <p:ext uri="{BB962C8B-B14F-4D97-AF65-F5344CB8AC3E}">
        <p14:creationId xmlns:p14="http://schemas.microsoft.com/office/powerpoint/2010/main" val="1862323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wimming, squid&#10;&#10;Description automatically generated">
            <a:extLst>
              <a:ext uri="{FF2B5EF4-FFF2-40B4-BE49-F238E27FC236}">
                <a16:creationId xmlns:a16="http://schemas.microsoft.com/office/drawing/2014/main" id="{72E850C2-C78F-434D-9589-DB96DF5ADF6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385831" y="0"/>
            <a:ext cx="2904757" cy="1725930"/>
          </a:xfrm>
          <a:prstGeom prst="rect">
            <a:avLst/>
          </a:prstGeom>
        </p:spPr>
      </p:pic>
      <p:sp>
        <p:nvSpPr>
          <p:cNvPr id="2" name="Title 1">
            <a:extLst>
              <a:ext uri="{FF2B5EF4-FFF2-40B4-BE49-F238E27FC236}">
                <a16:creationId xmlns:a16="http://schemas.microsoft.com/office/drawing/2014/main" id="{9261BFC7-00F5-43D7-8370-46848CE12C1B}"/>
              </a:ext>
            </a:extLst>
          </p:cNvPr>
          <p:cNvSpPr>
            <a:spLocks noGrp="1"/>
          </p:cNvSpPr>
          <p:nvPr>
            <p:ph type="ctrTitle"/>
          </p:nvPr>
        </p:nvSpPr>
        <p:spPr>
          <a:xfrm>
            <a:off x="438150" y="1122362"/>
            <a:ext cx="9144000" cy="216243"/>
          </a:xfrm>
        </p:spPr>
        <p:txBody>
          <a:bodyPr>
            <a:normAutofit fontScale="90000"/>
          </a:bodyPr>
          <a:lstStyle/>
          <a:p>
            <a:r>
              <a:rPr lang="en-US" dirty="0"/>
              <a:t>COVID Best Practices</a:t>
            </a:r>
          </a:p>
        </p:txBody>
      </p:sp>
      <p:sp>
        <p:nvSpPr>
          <p:cNvPr id="3" name="Subtitle 2">
            <a:extLst>
              <a:ext uri="{FF2B5EF4-FFF2-40B4-BE49-F238E27FC236}">
                <a16:creationId xmlns:a16="http://schemas.microsoft.com/office/drawing/2014/main" id="{E9AB7E5D-40CF-4C05-9930-A12892B84E93}"/>
              </a:ext>
            </a:extLst>
          </p:cNvPr>
          <p:cNvSpPr>
            <a:spLocks noGrp="1"/>
          </p:cNvSpPr>
          <p:nvPr>
            <p:ph type="subTitle" idx="1"/>
          </p:nvPr>
        </p:nvSpPr>
        <p:spPr>
          <a:xfrm>
            <a:off x="622169" y="1428750"/>
            <a:ext cx="10522081" cy="4613830"/>
          </a:xfrm>
        </p:spPr>
        <p:txBody>
          <a:bodyPr>
            <a:normAutofit fontScale="92500"/>
          </a:bodyPr>
          <a:lstStyle/>
          <a:p>
            <a:r>
              <a:rPr lang="en-US" dirty="0">
                <a:solidFill>
                  <a:schemeClr val="tx2">
                    <a:lumMod val="75000"/>
                  </a:schemeClr>
                </a:solidFill>
              </a:rPr>
              <a:t>Refer to the UCDOH Camp webpage prior to starting your camp season for COVID or other prevalent disease guidance documents.</a:t>
            </a:r>
          </a:p>
          <a:p>
            <a:r>
              <a:rPr lang="en-US" dirty="0">
                <a:solidFill>
                  <a:schemeClr val="tx2">
                    <a:lumMod val="75000"/>
                  </a:schemeClr>
                </a:solidFill>
              </a:rPr>
              <a:t>If required, camp operators must comply with all masking requirements mandated by New York State (NYS) or Ulster County. </a:t>
            </a:r>
          </a:p>
          <a:p>
            <a:r>
              <a:rPr lang="en-US" b="0" i="0" dirty="0">
                <a:solidFill>
                  <a:schemeClr val="tx2">
                    <a:lumMod val="75000"/>
                  </a:schemeClr>
                </a:solidFill>
                <a:effectLst/>
              </a:rPr>
              <a:t>Although The Biden Administration announced its intent to end the COVID national emergency and public health emergency declarations on </a:t>
            </a:r>
            <a:r>
              <a:rPr lang="en-US" b="1" i="0" dirty="0">
                <a:solidFill>
                  <a:schemeClr val="tx2">
                    <a:lumMod val="75000"/>
                  </a:schemeClr>
                </a:solidFill>
                <a:effectLst/>
              </a:rPr>
              <a:t>May 11, 2023, </a:t>
            </a:r>
            <a:r>
              <a:rPr lang="en-US" i="0" dirty="0">
                <a:solidFill>
                  <a:schemeClr val="tx2">
                    <a:lumMod val="75000"/>
                  </a:schemeClr>
                </a:solidFill>
                <a:effectLst/>
              </a:rPr>
              <a:t>COVID is still currently spreading. </a:t>
            </a:r>
            <a:endParaRPr lang="en-US" dirty="0">
              <a:solidFill>
                <a:schemeClr val="tx2">
                  <a:lumMod val="75000"/>
                </a:schemeClr>
              </a:solidFill>
            </a:endParaRPr>
          </a:p>
          <a:p>
            <a:endParaRPr lang="en-US" dirty="0">
              <a:solidFill>
                <a:schemeClr val="tx2">
                  <a:lumMod val="75000"/>
                </a:schemeClr>
              </a:solidFill>
            </a:endParaRPr>
          </a:p>
          <a:p>
            <a:r>
              <a:rPr lang="en-US" dirty="0">
                <a:solidFill>
                  <a:schemeClr val="tx2">
                    <a:lumMod val="75000"/>
                  </a:schemeClr>
                </a:solidFill>
              </a:rPr>
              <a:t>as always, encourage hygiene (e.g., handwashing, cover cough and sneezes, avoid touching eyes, nose, and mouth), and increase cleaning and disinfection practices. </a:t>
            </a:r>
          </a:p>
        </p:txBody>
      </p:sp>
      <p:pic>
        <p:nvPicPr>
          <p:cNvPr id="8" name="Picture 7" descr="Text&#10;&#10;Description automatically generated">
            <a:extLst>
              <a:ext uri="{FF2B5EF4-FFF2-40B4-BE49-F238E27FC236}">
                <a16:creationId xmlns:a16="http://schemas.microsoft.com/office/drawing/2014/main" id="{0761076F-0033-4AAF-984D-A3CF4ECEB63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364913" y="4231844"/>
            <a:ext cx="2152178" cy="2152178"/>
          </a:xfrm>
          <a:prstGeom prst="rect">
            <a:avLst/>
          </a:prstGeom>
        </p:spPr>
      </p:pic>
    </p:spTree>
    <p:extLst>
      <p:ext uri="{BB962C8B-B14F-4D97-AF65-F5344CB8AC3E}">
        <p14:creationId xmlns:p14="http://schemas.microsoft.com/office/powerpoint/2010/main" val="2496093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le of red berries&#10;&#10;Description automatically generated with low confidence">
            <a:extLst>
              <a:ext uri="{FF2B5EF4-FFF2-40B4-BE49-F238E27FC236}">
                <a16:creationId xmlns:a16="http://schemas.microsoft.com/office/drawing/2014/main" id="{5D675465-8C1B-4AEB-BBDE-56BFE534138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878179" y="118109"/>
            <a:ext cx="2136989" cy="2114550"/>
          </a:xfrm>
          <a:prstGeom prst="rect">
            <a:avLst/>
          </a:prstGeom>
        </p:spPr>
      </p:pic>
      <p:sp>
        <p:nvSpPr>
          <p:cNvPr id="2" name="Title 1">
            <a:extLst>
              <a:ext uri="{FF2B5EF4-FFF2-40B4-BE49-F238E27FC236}">
                <a16:creationId xmlns:a16="http://schemas.microsoft.com/office/drawing/2014/main" id="{4CA9257F-C594-4D48-B35C-230F7486F757}"/>
              </a:ext>
            </a:extLst>
          </p:cNvPr>
          <p:cNvSpPr>
            <a:spLocks noGrp="1"/>
          </p:cNvSpPr>
          <p:nvPr>
            <p:ph type="ctrTitle"/>
          </p:nvPr>
        </p:nvSpPr>
        <p:spPr>
          <a:xfrm>
            <a:off x="888274" y="478971"/>
            <a:ext cx="10058400" cy="939219"/>
          </a:xfrm>
        </p:spPr>
        <p:txBody>
          <a:bodyPr>
            <a:normAutofit fontScale="90000"/>
          </a:bodyPr>
          <a:lstStyle/>
          <a:p>
            <a:r>
              <a:rPr lang="en-US" dirty="0"/>
              <a:t>COVID Vaccination </a:t>
            </a:r>
          </a:p>
        </p:txBody>
      </p:sp>
      <p:sp>
        <p:nvSpPr>
          <p:cNvPr id="3" name="Subtitle 2">
            <a:extLst>
              <a:ext uri="{FF2B5EF4-FFF2-40B4-BE49-F238E27FC236}">
                <a16:creationId xmlns:a16="http://schemas.microsoft.com/office/drawing/2014/main" id="{44D97EEC-1B59-4D7D-A737-CC542207548C}"/>
              </a:ext>
            </a:extLst>
          </p:cNvPr>
          <p:cNvSpPr>
            <a:spLocks noGrp="1"/>
          </p:cNvSpPr>
          <p:nvPr>
            <p:ph type="subTitle" idx="1"/>
          </p:nvPr>
        </p:nvSpPr>
        <p:spPr>
          <a:xfrm>
            <a:off x="888274" y="1418191"/>
            <a:ext cx="10270177" cy="5060986"/>
          </a:xfrm>
        </p:spPr>
        <p:txBody>
          <a:bodyPr>
            <a:normAutofit fontScale="92500" lnSpcReduction="10000"/>
          </a:bodyPr>
          <a:lstStyle/>
          <a:p>
            <a:pPr marL="0" marR="0">
              <a:spcBef>
                <a:spcPts val="0"/>
              </a:spcBef>
            </a:pPr>
            <a:r>
              <a:rPr lang="en-US" sz="2300" dirty="0">
                <a:solidFill>
                  <a:schemeClr val="tx1">
                    <a:lumMod val="75000"/>
                    <a:lumOff val="25000"/>
                  </a:schemeClr>
                </a:solidFill>
                <a:effectLst/>
                <a:latin typeface="Calibri" panose="020F0502020204030204" pitchFamily="34" charset="0"/>
                <a:ea typeface="Calibri" panose="020F0502020204030204" pitchFamily="34" charset="0"/>
              </a:rPr>
              <a:t>All individuals 6 months of age and older are eligible to receive the COVID vaccine.  </a:t>
            </a:r>
          </a:p>
          <a:p>
            <a:pPr marL="0" marR="0">
              <a:spcBef>
                <a:spcPts val="0"/>
              </a:spcBef>
            </a:pPr>
            <a:endParaRPr lang="en-US" sz="2300" dirty="0">
              <a:solidFill>
                <a:schemeClr val="tx1">
                  <a:lumMod val="75000"/>
                  <a:lumOff val="25000"/>
                </a:schemeClr>
              </a:solidFill>
              <a:effectLst/>
              <a:latin typeface="Calibri" panose="020F0502020204030204" pitchFamily="34" charset="0"/>
              <a:ea typeface="Calibri" panose="020F0502020204030204" pitchFamily="34" charset="0"/>
            </a:endParaRPr>
          </a:p>
          <a:p>
            <a:pPr marL="0" marR="0">
              <a:spcBef>
                <a:spcPts val="0"/>
              </a:spcBef>
            </a:pPr>
            <a:r>
              <a:rPr lang="en-US" sz="2300" dirty="0">
                <a:solidFill>
                  <a:schemeClr val="tx1">
                    <a:lumMod val="75000"/>
                    <a:lumOff val="25000"/>
                  </a:schemeClr>
                </a:solidFill>
                <a:effectLst/>
                <a:latin typeface="Calibri" panose="020F0502020204030204" pitchFamily="34" charset="0"/>
                <a:ea typeface="Calibri" panose="020F0502020204030204" pitchFamily="34" charset="0"/>
              </a:rPr>
              <a:t>CDC recommends that people ages 5 years and older receive one updated (bivalent) booster if it has been at least 2 months since their last COVID-19 vaccine dose, whether that was:</a:t>
            </a:r>
          </a:p>
          <a:p>
            <a:pPr marL="0" marR="0">
              <a:spcBef>
                <a:spcPts val="0"/>
              </a:spcBef>
            </a:pPr>
            <a:endParaRPr lang="en-US" sz="2300" dirty="0">
              <a:solidFill>
                <a:schemeClr val="tx1">
                  <a:lumMod val="75000"/>
                  <a:lumOff val="25000"/>
                </a:schemeClr>
              </a:solidFill>
              <a:effectLst/>
              <a:latin typeface="Calibri" panose="020F0502020204030204" pitchFamily="34" charset="0"/>
              <a:ea typeface="Calibri" panose="020F0502020204030204" pitchFamily="34" charset="0"/>
            </a:endParaRPr>
          </a:p>
          <a:p>
            <a:pPr marL="342900" marR="0" lvl="0" indent="-342900">
              <a:spcBef>
                <a:spcPts val="0"/>
              </a:spcBef>
              <a:spcAft>
                <a:spcPts val="960"/>
              </a:spcAft>
              <a:buSzPts val="1000"/>
              <a:buFont typeface="Symbol" panose="05050102010706020507" pitchFamily="18" charset="2"/>
              <a:buChar char=""/>
              <a:tabLst>
                <a:tab pos="457200" algn="l"/>
              </a:tabLst>
            </a:pPr>
            <a:r>
              <a:rPr lang="en-US" sz="2300" dirty="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Their final primary series dose, or</a:t>
            </a:r>
            <a:endParaRPr lang="en-US" sz="2300" dirty="0">
              <a:solidFill>
                <a:schemeClr val="tx1">
                  <a:lumMod val="75000"/>
                  <a:lumOff val="25000"/>
                </a:schemeClr>
              </a:solidFill>
              <a:effectLst/>
              <a:latin typeface="Verdana" panose="020B0604030504040204" pitchFamily="34" charset="0"/>
              <a:ea typeface="Calibri" panose="020F0502020204030204" pitchFamily="34" charset="0"/>
              <a:cs typeface="Calibri" panose="020F0502020204030204" pitchFamily="34" charset="0"/>
            </a:endParaRPr>
          </a:p>
          <a:p>
            <a:pPr marL="342900" marR="0" lvl="0" indent="-342900">
              <a:spcBef>
                <a:spcPts val="0"/>
              </a:spcBef>
              <a:spcAft>
                <a:spcPts val="960"/>
              </a:spcAft>
              <a:buSzPts val="1000"/>
              <a:buFont typeface="Symbol" panose="05050102010706020507" pitchFamily="18" charset="2"/>
              <a:buChar char=""/>
              <a:tabLst>
                <a:tab pos="457200" algn="l"/>
              </a:tabLst>
            </a:pPr>
            <a:r>
              <a:rPr lang="en-US" sz="2300" dirty="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An original (monovalent) booster</a:t>
            </a:r>
          </a:p>
          <a:p>
            <a:pPr marL="342900" marR="0" lvl="0" indent="-342900">
              <a:spcBef>
                <a:spcPts val="0"/>
              </a:spcBef>
              <a:spcAft>
                <a:spcPts val="960"/>
              </a:spcAft>
              <a:buSzPts val="1000"/>
              <a:buFont typeface="Symbol" panose="05050102010706020507" pitchFamily="18" charset="2"/>
              <a:buChar char=""/>
              <a:tabLst>
                <a:tab pos="457200" algn="l"/>
              </a:tabLst>
            </a:pPr>
            <a:endParaRPr lang="en-US" sz="2300" dirty="0">
              <a:solidFill>
                <a:schemeClr val="tx1">
                  <a:lumMod val="75000"/>
                  <a:lumOff val="25000"/>
                </a:schemeClr>
              </a:solidFill>
              <a:effectLst/>
              <a:latin typeface="Verdana" panose="020B060403050404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23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People who have received more than one original (monovalent) booster are also recommended to get an updated (bivalent) booster. The updated (bivalent) boosters protect against both the original virus that causes COVID-19 and the Omicron variants.</a:t>
            </a:r>
          </a:p>
          <a:p>
            <a:pPr marL="0" marR="0">
              <a:spcBef>
                <a:spcPts val="0"/>
              </a:spcBef>
              <a:spcAft>
                <a:spcPts val="0"/>
              </a:spcAft>
            </a:pPr>
            <a:endPar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If you have not received the above, you are not considered fully vaccinated.</a:t>
            </a:r>
            <a:endParaRPr lang="en-US" sz="2300" dirty="0">
              <a:solidFill>
                <a:schemeClr val="tx1">
                  <a:lumMod val="75000"/>
                  <a:lumOff val="25000"/>
                </a:schemeClr>
              </a:solidFill>
              <a:effectLst/>
              <a:latin typeface="Verdana" panose="020B0604030504040204" pitchFamily="34" charset="0"/>
              <a:ea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674018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166E8-2A88-4BBF-B8DD-685353B25BC7}"/>
              </a:ext>
            </a:extLst>
          </p:cNvPr>
          <p:cNvSpPr>
            <a:spLocks noGrp="1"/>
          </p:cNvSpPr>
          <p:nvPr>
            <p:ph type="ctrTitle"/>
          </p:nvPr>
        </p:nvSpPr>
        <p:spPr>
          <a:xfrm>
            <a:off x="1097280" y="600892"/>
            <a:ext cx="10058400" cy="722812"/>
          </a:xfrm>
        </p:spPr>
        <p:txBody>
          <a:bodyPr>
            <a:normAutofit fontScale="90000"/>
          </a:bodyPr>
          <a:lstStyle/>
          <a:p>
            <a:r>
              <a:rPr lang="en-US" sz="6000" dirty="0"/>
              <a:t>Meningitis </a:t>
            </a:r>
          </a:p>
        </p:txBody>
      </p:sp>
      <p:sp>
        <p:nvSpPr>
          <p:cNvPr id="3" name="Subtitle 2">
            <a:extLst>
              <a:ext uri="{FF2B5EF4-FFF2-40B4-BE49-F238E27FC236}">
                <a16:creationId xmlns:a16="http://schemas.microsoft.com/office/drawing/2014/main" id="{970C161B-8DA8-44D3-9CBF-CAE99B1FAE5F}"/>
              </a:ext>
            </a:extLst>
          </p:cNvPr>
          <p:cNvSpPr>
            <a:spLocks noGrp="1"/>
          </p:cNvSpPr>
          <p:nvPr>
            <p:ph type="subTitle" idx="1"/>
          </p:nvPr>
        </p:nvSpPr>
        <p:spPr>
          <a:xfrm>
            <a:off x="653143" y="1323703"/>
            <a:ext cx="10505308" cy="4274917"/>
          </a:xfrm>
        </p:spPr>
        <p:txBody>
          <a:bodyPr>
            <a:noAutofit/>
          </a:bodyPr>
          <a:lstStyle/>
          <a:p>
            <a:pPr marL="342900" indent="-342900">
              <a:buFont typeface="Wingdings" panose="05000000000000000000" pitchFamily="2" charset="2"/>
              <a:buChar char="Ø"/>
            </a:pPr>
            <a:r>
              <a:rPr lang="en-US" dirty="0"/>
              <a:t>Meningococcal disease is a rare, but very serious illness caused by a type of bacteria called Neisseria meningitidis. Even if treated quickly, meningococcal disease can cause long-term problems or be deadly. </a:t>
            </a:r>
          </a:p>
          <a:p>
            <a:pPr marL="342900" indent="-342900">
              <a:buFont typeface="Wingdings" panose="05000000000000000000" pitchFamily="2" charset="2"/>
              <a:buChar char="Ø"/>
            </a:pPr>
            <a:r>
              <a:rPr lang="en-US" dirty="0"/>
              <a:t>When someone has meningococcal meningitis, the tissue covering the brain and spinal cord becomes infected and swells. Symptoms of meningococcal meningitis include sudden onset of fever, headache, and stiff neck.</a:t>
            </a:r>
          </a:p>
          <a:p>
            <a:pPr marL="342900" indent="-342900">
              <a:buFont typeface="Wingdings" panose="05000000000000000000" pitchFamily="2" charset="2"/>
              <a:buChar char="Ø"/>
            </a:pPr>
            <a:endParaRPr lang="en-US" dirty="0"/>
          </a:p>
          <a:p>
            <a:pPr marL="342900" indent="-342900">
              <a:buFont typeface="Wingdings" panose="05000000000000000000" pitchFamily="2" charset="2"/>
              <a:buChar char="Ø"/>
            </a:pPr>
            <a:r>
              <a:rPr lang="en-US" dirty="0"/>
              <a:t>Getting </a:t>
            </a:r>
            <a:r>
              <a:rPr lang="en-US" u="sng" dirty="0"/>
              <a:t>vaccinated</a:t>
            </a:r>
            <a:r>
              <a:rPr lang="en-US" dirty="0"/>
              <a:t> is the best way to </a:t>
            </a:r>
            <a:r>
              <a:rPr lang="en-US" u="sng" dirty="0"/>
              <a:t>prevent</a:t>
            </a:r>
            <a:r>
              <a:rPr lang="en-US" dirty="0"/>
              <a:t> meningococcal disease.</a:t>
            </a:r>
          </a:p>
        </p:txBody>
      </p:sp>
      <p:pic>
        <p:nvPicPr>
          <p:cNvPr id="4" name="Picture 3">
            <a:extLst>
              <a:ext uri="{FF2B5EF4-FFF2-40B4-BE49-F238E27FC236}">
                <a16:creationId xmlns:a16="http://schemas.microsoft.com/office/drawing/2014/main" id="{B887429D-46D2-484C-AE41-584691A63C46}"/>
              </a:ext>
            </a:extLst>
          </p:cNvPr>
          <p:cNvPicPr>
            <a:picLocks noChangeAspect="1"/>
          </p:cNvPicPr>
          <p:nvPr/>
        </p:nvPicPr>
        <p:blipFill>
          <a:blip r:embed="rId3"/>
          <a:stretch>
            <a:fillRect/>
          </a:stretch>
        </p:blipFill>
        <p:spPr>
          <a:xfrm>
            <a:off x="8847909" y="4420094"/>
            <a:ext cx="3096441" cy="1756868"/>
          </a:xfrm>
          <a:prstGeom prst="rect">
            <a:avLst/>
          </a:prstGeom>
        </p:spPr>
      </p:pic>
    </p:spTree>
    <p:extLst>
      <p:ext uri="{BB962C8B-B14F-4D97-AF65-F5344CB8AC3E}">
        <p14:creationId xmlns:p14="http://schemas.microsoft.com/office/powerpoint/2010/main" val="7502609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bottle&#10;&#10;Description automatically generated">
            <a:extLst>
              <a:ext uri="{FF2B5EF4-FFF2-40B4-BE49-F238E27FC236}">
                <a16:creationId xmlns:a16="http://schemas.microsoft.com/office/drawing/2014/main" id="{5A59280B-9B52-4285-B01A-0B07260E654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48590" y="197343"/>
            <a:ext cx="3048000" cy="2124075"/>
          </a:xfrm>
          <a:prstGeom prst="rect">
            <a:avLst/>
          </a:prstGeom>
        </p:spPr>
      </p:pic>
      <p:pic>
        <p:nvPicPr>
          <p:cNvPr id="5" name="Picture 4">
            <a:extLst>
              <a:ext uri="{FF2B5EF4-FFF2-40B4-BE49-F238E27FC236}">
                <a16:creationId xmlns:a16="http://schemas.microsoft.com/office/drawing/2014/main" id="{9109001B-323B-445E-AC30-B28A3DA9623E}"/>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838960" y="0"/>
            <a:ext cx="2351658" cy="1743075"/>
          </a:xfrm>
          <a:prstGeom prst="rect">
            <a:avLst/>
          </a:prstGeom>
        </p:spPr>
      </p:pic>
      <p:sp>
        <p:nvSpPr>
          <p:cNvPr id="2" name="Title 1">
            <a:extLst>
              <a:ext uri="{FF2B5EF4-FFF2-40B4-BE49-F238E27FC236}">
                <a16:creationId xmlns:a16="http://schemas.microsoft.com/office/drawing/2014/main" id="{47601273-543C-4656-B526-12B4D0E5A030}"/>
              </a:ext>
            </a:extLst>
          </p:cNvPr>
          <p:cNvSpPr>
            <a:spLocks noGrp="1"/>
          </p:cNvSpPr>
          <p:nvPr>
            <p:ph type="ctrTitle"/>
          </p:nvPr>
        </p:nvSpPr>
        <p:spPr>
          <a:xfrm>
            <a:off x="1097280" y="758953"/>
            <a:ext cx="10058400" cy="500428"/>
          </a:xfrm>
        </p:spPr>
        <p:txBody>
          <a:bodyPr>
            <a:noAutofit/>
          </a:bodyPr>
          <a:lstStyle/>
          <a:p>
            <a:r>
              <a:rPr lang="en-US" sz="4000" dirty="0"/>
              <a:t>Meningococcal Vaccination </a:t>
            </a:r>
          </a:p>
        </p:txBody>
      </p:sp>
      <p:sp>
        <p:nvSpPr>
          <p:cNvPr id="3" name="Subtitle 2">
            <a:extLst>
              <a:ext uri="{FF2B5EF4-FFF2-40B4-BE49-F238E27FC236}">
                <a16:creationId xmlns:a16="http://schemas.microsoft.com/office/drawing/2014/main" id="{AC45695B-E354-490B-85D2-0459C1475C07}"/>
              </a:ext>
            </a:extLst>
          </p:cNvPr>
          <p:cNvSpPr>
            <a:spLocks noGrp="1"/>
          </p:cNvSpPr>
          <p:nvPr>
            <p:ph type="subTitle" idx="1"/>
          </p:nvPr>
        </p:nvSpPr>
        <p:spPr>
          <a:xfrm>
            <a:off x="1100051" y="1343025"/>
            <a:ext cx="10058400" cy="4927146"/>
          </a:xfrm>
        </p:spPr>
        <p:txBody>
          <a:bodyPr>
            <a:normAutofit/>
          </a:bodyPr>
          <a:lstStyle/>
          <a:p>
            <a:r>
              <a:rPr lang="en-US" sz="2200" dirty="0">
                <a:solidFill>
                  <a:schemeClr val="tx1">
                    <a:lumMod val="75000"/>
                    <a:lumOff val="25000"/>
                  </a:schemeClr>
                </a:solidFill>
                <a:effectLst/>
                <a:ea typeface="Calibri" panose="020F0502020204030204" pitchFamily="34" charset="0"/>
              </a:rPr>
              <a:t>Meningococcal ACWY (</a:t>
            </a:r>
            <a:r>
              <a:rPr lang="en-US" sz="2200" dirty="0" err="1">
                <a:solidFill>
                  <a:schemeClr val="tx1">
                    <a:lumMod val="75000"/>
                    <a:lumOff val="25000"/>
                  </a:schemeClr>
                </a:solidFill>
                <a:effectLst/>
                <a:ea typeface="Calibri" panose="020F0502020204030204" pitchFamily="34" charset="0"/>
              </a:rPr>
              <a:t>MenACWY</a:t>
            </a:r>
            <a:r>
              <a:rPr lang="en-US" sz="2200" dirty="0">
                <a:solidFill>
                  <a:schemeClr val="tx1">
                    <a:lumMod val="75000"/>
                    <a:lumOff val="25000"/>
                  </a:schemeClr>
                </a:solidFill>
                <a:effectLst/>
                <a:ea typeface="Calibri" panose="020F0502020204030204" pitchFamily="34" charset="0"/>
              </a:rPr>
              <a:t>) vaccine is recommended at age 11 or 12 years, with a booster dose at age 16 years. In New York State, meningococcal vaccination at the recommended ages is required for school attendance. Please note that the NYSDOH does not recommend that campers receive either dose of </a:t>
            </a:r>
            <a:r>
              <a:rPr lang="en-US" sz="2200" dirty="0" err="1">
                <a:solidFill>
                  <a:schemeClr val="tx1">
                    <a:lumMod val="75000"/>
                    <a:lumOff val="25000"/>
                  </a:schemeClr>
                </a:solidFill>
                <a:effectLst/>
                <a:ea typeface="Calibri" panose="020F0502020204030204" pitchFamily="34" charset="0"/>
              </a:rPr>
              <a:t>MenACWY</a:t>
            </a:r>
            <a:r>
              <a:rPr lang="en-US" sz="2200" dirty="0">
                <a:solidFill>
                  <a:schemeClr val="tx1">
                    <a:lumMod val="75000"/>
                    <a:lumOff val="25000"/>
                  </a:schemeClr>
                </a:solidFill>
                <a:effectLst/>
                <a:ea typeface="Calibri" panose="020F0502020204030204" pitchFamily="34" charset="0"/>
              </a:rPr>
              <a:t> vaccine before the recommended ages. Students who are vaccinated before the recommended ages may need to have the doses repeated in order to attend school.</a:t>
            </a:r>
            <a:endParaRPr lang="en-US" sz="2200" dirty="0">
              <a:solidFill>
                <a:schemeClr val="tx1">
                  <a:lumMod val="75000"/>
                  <a:lumOff val="25000"/>
                </a:schemeClr>
              </a:solidFill>
            </a:endParaRPr>
          </a:p>
          <a:p>
            <a:endParaRPr lang="en-US" sz="2200" dirty="0">
              <a:solidFill>
                <a:schemeClr val="tx1">
                  <a:lumMod val="75000"/>
                  <a:lumOff val="25000"/>
                </a:schemeClr>
              </a:solidFill>
            </a:endParaRPr>
          </a:p>
          <a:p>
            <a:r>
              <a:rPr lang="en-US" sz="2200" dirty="0">
                <a:solidFill>
                  <a:schemeClr val="tx1">
                    <a:lumMod val="75000"/>
                    <a:lumOff val="25000"/>
                  </a:schemeClr>
                </a:solidFill>
              </a:rPr>
              <a:t>An overnight camp must provide parents/guardians of campers attending camp for seven(7) or more consecutive nights with written information about meningococcal meningitis and with a copy of an immunization response form that has been approved by the State Commissioner of Health.</a:t>
            </a:r>
          </a:p>
        </p:txBody>
      </p:sp>
    </p:spTree>
    <p:extLst>
      <p:ext uri="{BB962C8B-B14F-4D97-AF65-F5344CB8AC3E}">
        <p14:creationId xmlns:p14="http://schemas.microsoft.com/office/powerpoint/2010/main" val="662032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coelenterate&#10;&#10;Description automatically generated">
            <a:extLst>
              <a:ext uri="{FF2B5EF4-FFF2-40B4-BE49-F238E27FC236}">
                <a16:creationId xmlns:a16="http://schemas.microsoft.com/office/drawing/2014/main" id="{5777E82B-2764-499A-8FA3-42C956B8CC80}"/>
              </a:ext>
            </a:extLst>
          </p:cNvPr>
          <p:cNvPicPr>
            <a:picLocks noChangeAspect="1"/>
          </p:cNvPicPr>
          <p:nvPr/>
        </p:nvPicPr>
        <p:blipFill rotWithShape="1">
          <a:blip r:embed="rId3">
            <a:duotone>
              <a:schemeClr val="bg2">
                <a:shade val="45000"/>
                <a:satMod val="135000"/>
              </a:schemeClr>
              <a:prstClr val="white"/>
            </a:duotone>
            <a:alphaModFix amt="35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1521" r="16923"/>
          <a:stretch/>
        </p:blipFill>
        <p:spPr>
          <a:xfrm>
            <a:off x="20" y="10"/>
            <a:ext cx="12191980" cy="6857990"/>
          </a:xfrm>
          <a:prstGeom prst="rect">
            <a:avLst/>
          </a:prstGeom>
        </p:spPr>
      </p:pic>
      <p:cxnSp>
        <p:nvCxnSpPr>
          <p:cNvPr id="17" name="Straight Connector 16">
            <a:extLst>
              <a:ext uri="{FF2B5EF4-FFF2-40B4-BE49-F238E27FC236}">
                <a16:creationId xmlns:a16="http://schemas.microsoft.com/office/drawing/2014/main" id="{E9F7CBA9-9D9B-479F-AAB5-BF785971CD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D94BFFC-2D83-4D9D-A453-97DF3664A1DE}"/>
              </a:ext>
            </a:extLst>
          </p:cNvPr>
          <p:cNvSpPr txBox="1"/>
          <p:nvPr/>
        </p:nvSpPr>
        <p:spPr>
          <a:xfrm>
            <a:off x="9751909" y="6657945"/>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emcage.net/e-induction-resources/unwell-child/meningococcalmeningitis-crop/">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
        <p:nvSpPr>
          <p:cNvPr id="2" name="Title 1">
            <a:extLst>
              <a:ext uri="{FF2B5EF4-FFF2-40B4-BE49-F238E27FC236}">
                <a16:creationId xmlns:a16="http://schemas.microsoft.com/office/drawing/2014/main" id="{B0A7F488-BD66-4E9C-A15B-DCF57C43F329}"/>
              </a:ext>
            </a:extLst>
          </p:cNvPr>
          <p:cNvSpPr>
            <a:spLocks noGrp="1"/>
          </p:cNvSpPr>
          <p:nvPr>
            <p:ph type="ctrTitle"/>
          </p:nvPr>
        </p:nvSpPr>
        <p:spPr>
          <a:xfrm>
            <a:off x="485775" y="286604"/>
            <a:ext cx="10669905" cy="844299"/>
          </a:xfrm>
        </p:spPr>
        <p:txBody>
          <a:bodyPr vert="horz" lIns="91440" tIns="45720" rIns="91440" bIns="45720" rtlCol="0" anchor="b">
            <a:normAutofit/>
          </a:bodyPr>
          <a:lstStyle/>
          <a:p>
            <a:r>
              <a:rPr lang="en-US" sz="3200" kern="1200" spc="-50" baseline="0" dirty="0">
                <a:solidFill>
                  <a:schemeClr val="tx1">
                    <a:lumMod val="75000"/>
                    <a:lumOff val="25000"/>
                  </a:schemeClr>
                </a:solidFill>
                <a:latin typeface="+mj-lt"/>
                <a:ea typeface="+mj-ea"/>
                <a:cs typeface="+mj-cs"/>
              </a:rPr>
              <a:t>    Meningococcal Immunization Parent Letter and Response Form</a:t>
            </a:r>
          </a:p>
        </p:txBody>
      </p:sp>
      <p:sp>
        <p:nvSpPr>
          <p:cNvPr id="3" name="Subtitle 2">
            <a:extLst>
              <a:ext uri="{FF2B5EF4-FFF2-40B4-BE49-F238E27FC236}">
                <a16:creationId xmlns:a16="http://schemas.microsoft.com/office/drawing/2014/main" id="{A2D5F02F-1084-4CB6-A96D-AFFA9BD95AEF}"/>
              </a:ext>
            </a:extLst>
          </p:cNvPr>
          <p:cNvSpPr>
            <a:spLocks noGrp="1"/>
          </p:cNvSpPr>
          <p:nvPr>
            <p:ph type="subTitle" idx="1"/>
          </p:nvPr>
        </p:nvSpPr>
        <p:spPr>
          <a:xfrm>
            <a:off x="371475" y="1388048"/>
            <a:ext cx="11630025" cy="5183348"/>
          </a:xfrm>
        </p:spPr>
        <p:txBody>
          <a:bodyPr vert="horz" lIns="0" tIns="45720" rIns="0" bIns="45720" rtlCol="0">
            <a:normAutofit lnSpcReduction="10000"/>
          </a:bodyPr>
          <a:lstStyle/>
          <a:p>
            <a:r>
              <a:rPr lang="en-US" sz="1800" dirty="0">
                <a:solidFill>
                  <a:schemeClr val="tx1">
                    <a:lumMod val="75000"/>
                    <a:lumOff val="25000"/>
                  </a:schemeClr>
                </a:solidFill>
                <a:latin typeface="+mn-lt"/>
              </a:rPr>
              <a:t>The written information must include:</a:t>
            </a:r>
          </a:p>
          <a:p>
            <a:r>
              <a:rPr lang="en-US" sz="1800" dirty="0">
                <a:solidFill>
                  <a:schemeClr val="tx1">
                    <a:lumMod val="75000"/>
                    <a:lumOff val="25000"/>
                  </a:schemeClr>
                </a:solidFill>
                <a:latin typeface="+mn-lt"/>
              </a:rPr>
              <a:t>(a) a description of meningococcal meningitis and means of transmission;</a:t>
            </a:r>
          </a:p>
          <a:p>
            <a:r>
              <a:rPr lang="en-US" sz="1800" dirty="0">
                <a:solidFill>
                  <a:schemeClr val="tx1">
                    <a:lumMod val="75000"/>
                    <a:lumOff val="25000"/>
                  </a:schemeClr>
                </a:solidFill>
                <a:latin typeface="+mn-lt"/>
              </a:rPr>
              <a:t>(b) the benefits, risks and effectiveness of immunization; </a:t>
            </a:r>
          </a:p>
          <a:p>
            <a:r>
              <a:rPr lang="en-US" sz="1800" dirty="0">
                <a:solidFill>
                  <a:schemeClr val="tx1">
                    <a:lumMod val="75000"/>
                    <a:lumOff val="25000"/>
                  </a:schemeClr>
                </a:solidFill>
                <a:latin typeface="+mn-lt"/>
              </a:rPr>
              <a:t>and</a:t>
            </a:r>
          </a:p>
          <a:p>
            <a:r>
              <a:rPr lang="en-US" sz="1800" dirty="0">
                <a:solidFill>
                  <a:schemeClr val="tx1">
                    <a:lumMod val="75000"/>
                    <a:lumOff val="25000"/>
                  </a:schemeClr>
                </a:solidFill>
                <a:latin typeface="+mn-lt"/>
              </a:rPr>
              <a:t>(c) the availability and estimated cost of immunization, including an indication of whether or not the camp offers meningococcal meningitis immunization services. </a:t>
            </a:r>
          </a:p>
          <a:p>
            <a:r>
              <a:rPr lang="en-US" sz="1800" dirty="0">
                <a:solidFill>
                  <a:schemeClr val="tx1">
                    <a:lumMod val="75000"/>
                    <a:lumOff val="25000"/>
                  </a:schemeClr>
                </a:solidFill>
                <a:latin typeface="+mn-lt"/>
              </a:rPr>
              <a:t>The immunization response form must be submitted annually, kept on file at camp, document that the parent/ guardian has received and reviewed the meningococcal meningitis information and certifies that either:</a:t>
            </a:r>
          </a:p>
          <a:p>
            <a:pPr marL="342900" indent="-342900">
              <a:buFont typeface="Calibri" panose="020F0502020204030204" pitchFamily="34" charset="0"/>
              <a:buAutoNum type="alphaLcParenBoth"/>
            </a:pPr>
            <a:r>
              <a:rPr lang="en-US" sz="1800" dirty="0">
                <a:solidFill>
                  <a:schemeClr val="tx1">
                    <a:lumMod val="75000"/>
                    <a:lumOff val="25000"/>
                  </a:schemeClr>
                </a:solidFill>
                <a:latin typeface="+mn-lt"/>
              </a:rPr>
              <a:t>the camper has been immunized against meningococcal meningitis within the past ten years, or </a:t>
            </a:r>
          </a:p>
          <a:p>
            <a:pPr marL="342900" indent="-342900">
              <a:buFont typeface="Calibri" panose="020F0502020204030204" pitchFamily="34" charset="0"/>
              <a:buAutoNum type="alphaLcParenBoth"/>
            </a:pPr>
            <a:r>
              <a:rPr lang="en-US" sz="1800" dirty="0">
                <a:solidFill>
                  <a:schemeClr val="tx1">
                    <a:lumMod val="75000"/>
                    <a:lumOff val="25000"/>
                  </a:schemeClr>
                </a:solidFill>
                <a:latin typeface="+mn-lt"/>
              </a:rPr>
              <a:t>the parent or guardian understands the risk of meningococcal meningitis and the benefits of </a:t>
            </a:r>
            <a:r>
              <a:rPr lang="en-US" sz="1800">
                <a:solidFill>
                  <a:schemeClr val="tx1">
                    <a:lumMod val="75000"/>
                    <a:lumOff val="25000"/>
                  </a:schemeClr>
                </a:solidFill>
                <a:latin typeface="+mn-lt"/>
              </a:rPr>
              <a:t>immunization, and </a:t>
            </a:r>
            <a:r>
              <a:rPr lang="en-US" sz="1800" dirty="0">
                <a:solidFill>
                  <a:schemeClr val="tx1">
                    <a:lumMod val="75000"/>
                    <a:lumOff val="25000"/>
                  </a:schemeClr>
                </a:solidFill>
                <a:latin typeface="+mn-lt"/>
              </a:rPr>
              <a:t>has decided that the camper will not obtain immunization against meningococcal meningitis.</a:t>
            </a:r>
          </a:p>
          <a:p>
            <a:r>
              <a:rPr lang="en-US" sz="1800" b="0" i="0" dirty="0">
                <a:solidFill>
                  <a:schemeClr val="tx1">
                    <a:lumMod val="75000"/>
                    <a:lumOff val="25000"/>
                  </a:schemeClr>
                </a:solidFill>
                <a:effectLst/>
                <a:latin typeface="+mn-lt"/>
                <a:hlinkClick r:id="rId6"/>
              </a:rPr>
              <a:t>Meningococcal Parent Letter</a:t>
            </a:r>
            <a:r>
              <a:rPr lang="en-US" sz="1800" b="0" i="0" dirty="0">
                <a:solidFill>
                  <a:schemeClr val="tx1">
                    <a:lumMod val="75000"/>
                    <a:lumOff val="25000"/>
                  </a:schemeClr>
                </a:solidFill>
                <a:effectLst/>
                <a:latin typeface="+mn-lt"/>
              </a:rPr>
              <a:t> and the </a:t>
            </a:r>
            <a:r>
              <a:rPr lang="en-US" sz="1800" b="0" i="0" dirty="0">
                <a:solidFill>
                  <a:schemeClr val="tx1">
                    <a:lumMod val="75000"/>
                    <a:lumOff val="25000"/>
                  </a:schemeClr>
                </a:solidFill>
                <a:effectLst/>
                <a:latin typeface="+mn-lt"/>
                <a:hlinkClick r:id="rId7"/>
              </a:rPr>
              <a:t>Meningococcal Response Form</a:t>
            </a:r>
            <a:r>
              <a:rPr lang="en-US" sz="1800" b="0" i="0" dirty="0">
                <a:solidFill>
                  <a:schemeClr val="tx1">
                    <a:lumMod val="75000"/>
                    <a:lumOff val="25000"/>
                  </a:schemeClr>
                </a:solidFill>
                <a:effectLst/>
                <a:latin typeface="+mn-lt"/>
              </a:rPr>
              <a:t> can be found on the UCDOH Webpage! </a:t>
            </a:r>
          </a:p>
          <a:p>
            <a:endParaRPr lang="en-US" sz="1100" dirty="0">
              <a:solidFill>
                <a:schemeClr val="tx1">
                  <a:lumMod val="75000"/>
                  <a:lumOff val="25000"/>
                </a:schemeClr>
              </a:solidFill>
              <a:latin typeface="+mn-lt"/>
            </a:endParaRPr>
          </a:p>
        </p:txBody>
      </p:sp>
      <p:sp>
        <p:nvSpPr>
          <p:cNvPr id="19" name="Rectangle 18">
            <a:extLst>
              <a:ext uri="{FF2B5EF4-FFF2-40B4-BE49-F238E27FC236}">
                <a16:creationId xmlns:a16="http://schemas.microsoft.com/office/drawing/2014/main" id="{154480E5-678B-478F-9170-46502C5FB3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B598D875-841B-47A7-B4C8-237DBCE2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10258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76FF7-291E-4049-BCA2-68BACF7BCF93}"/>
              </a:ext>
            </a:extLst>
          </p:cNvPr>
          <p:cNvSpPr>
            <a:spLocks noGrp="1"/>
          </p:cNvSpPr>
          <p:nvPr>
            <p:ph type="ctrTitle"/>
          </p:nvPr>
        </p:nvSpPr>
        <p:spPr>
          <a:xfrm>
            <a:off x="-302578" y="241847"/>
            <a:ext cx="9587548" cy="632518"/>
          </a:xfrm>
        </p:spPr>
        <p:txBody>
          <a:bodyPr>
            <a:noAutofit/>
          </a:bodyPr>
          <a:lstStyle/>
          <a:p>
            <a:r>
              <a:rPr lang="en-US" sz="3600" dirty="0"/>
              <a:t>Ulster County Department of Health </a:t>
            </a:r>
          </a:p>
        </p:txBody>
      </p:sp>
      <p:sp>
        <p:nvSpPr>
          <p:cNvPr id="3" name="Subtitle 2">
            <a:extLst>
              <a:ext uri="{FF2B5EF4-FFF2-40B4-BE49-F238E27FC236}">
                <a16:creationId xmlns:a16="http://schemas.microsoft.com/office/drawing/2014/main" id="{1955C26F-8895-43FA-A075-AE6FF7DCA987}"/>
              </a:ext>
            </a:extLst>
          </p:cNvPr>
          <p:cNvSpPr>
            <a:spLocks noGrp="1"/>
          </p:cNvSpPr>
          <p:nvPr>
            <p:ph type="subTitle" idx="1"/>
          </p:nvPr>
        </p:nvSpPr>
        <p:spPr>
          <a:xfrm>
            <a:off x="628650" y="984069"/>
            <a:ext cx="11162756" cy="5632084"/>
          </a:xfrm>
        </p:spPr>
        <p:txBody>
          <a:bodyPr>
            <a:normAutofit fontScale="77500" lnSpcReduction="20000"/>
          </a:bodyPr>
          <a:lstStyle/>
          <a:p>
            <a:pPr marL="274320" marR="0" lvl="0" indent="-274320" algn="l" defTabSz="914400" rtl="0" eaLnBrk="1" fontAlgn="base" latinLnBrk="0" hangingPunct="1">
              <a:lnSpc>
                <a:spcPct val="80000"/>
              </a:lnSpc>
              <a:spcBef>
                <a:spcPct val="20000"/>
              </a:spcBef>
              <a:spcAft>
                <a:spcPct val="0"/>
              </a:spcAft>
              <a:buClr>
                <a:srgbClr val="003366"/>
              </a:buClr>
              <a:buSzPct val="75000"/>
              <a:buFont typeface="Symbol" pitchFamily="18" charset="2"/>
              <a:buNone/>
              <a:tabLst/>
              <a:defRPr/>
            </a:pPr>
            <a:r>
              <a:rPr kumimoji="0" lang="en-US" altLang="en-US" sz="2000" b="1" i="0" u="none" strike="noStrike" kern="0" cap="none" spc="0" normalizeH="0" baseline="0" noProof="0" dirty="0">
                <a:ln>
                  <a:noFill/>
                </a:ln>
                <a:solidFill>
                  <a:prstClr val="black"/>
                </a:solidFill>
                <a:effectLst/>
                <a:uLnTx/>
                <a:uFillTx/>
                <a:ea typeface="+mn-ea"/>
                <a:cs typeface="Arial"/>
              </a:rPr>
              <a:t>Carol M. Smith, M.D., M.P.H- Commissioner of Health</a:t>
            </a:r>
          </a:p>
          <a:p>
            <a:pPr marL="274320" marR="0" lvl="0" indent="-274320" algn="l" defTabSz="914400" rtl="0" eaLnBrk="1" fontAlgn="base" latinLnBrk="0" hangingPunct="1">
              <a:lnSpc>
                <a:spcPct val="80000"/>
              </a:lnSpc>
              <a:spcBef>
                <a:spcPct val="20000"/>
              </a:spcBef>
              <a:spcAft>
                <a:spcPct val="0"/>
              </a:spcAft>
              <a:buClr>
                <a:srgbClr val="003366"/>
              </a:buClr>
              <a:buSzPct val="75000"/>
              <a:buFont typeface="Symbol" pitchFamily="18" charset="2"/>
              <a:buNone/>
              <a:tabLst/>
              <a:defRPr/>
            </a:pPr>
            <a:r>
              <a:rPr kumimoji="0" lang="en-US" altLang="en-US" sz="2000" b="1" i="0" u="none" strike="noStrike" kern="0" cap="none" spc="0" normalizeH="0" baseline="0" noProof="0" dirty="0">
                <a:ln>
                  <a:noFill/>
                </a:ln>
                <a:solidFill>
                  <a:prstClr val="black"/>
                </a:solidFill>
                <a:effectLst/>
                <a:uLnTx/>
                <a:uFillTx/>
                <a:ea typeface="+mn-ea"/>
                <a:cs typeface="Arial"/>
              </a:rPr>
              <a:t>845-340-3150</a:t>
            </a:r>
          </a:p>
          <a:p>
            <a:pPr marL="274320" marR="0" lvl="0" indent="-274320" algn="l" defTabSz="914400" rtl="0" eaLnBrk="1" fontAlgn="base" latinLnBrk="0" hangingPunct="1">
              <a:lnSpc>
                <a:spcPct val="80000"/>
              </a:lnSpc>
              <a:spcBef>
                <a:spcPct val="0"/>
              </a:spcBef>
              <a:spcAft>
                <a:spcPct val="0"/>
              </a:spcAft>
              <a:buClr>
                <a:srgbClr val="003366"/>
              </a:buClr>
              <a:buSzPct val="75000"/>
              <a:buFont typeface="Symbol" pitchFamily="18" charset="2"/>
              <a:buNone/>
              <a:tabLst/>
              <a:defRPr/>
            </a:pPr>
            <a:endParaRPr kumimoji="0" lang="en-US" altLang="en-US" sz="2000" b="1" i="0" u="none" strike="noStrike" kern="0" cap="none" spc="0" normalizeH="0" baseline="0" noProof="0" dirty="0">
              <a:ln>
                <a:noFill/>
              </a:ln>
              <a:solidFill>
                <a:prstClr val="black"/>
              </a:solidFill>
              <a:effectLst/>
              <a:uLnTx/>
              <a:uFillTx/>
              <a:ea typeface="+mn-ea"/>
              <a:cs typeface="Arial"/>
            </a:endParaRPr>
          </a:p>
          <a:p>
            <a:pPr marL="274320" marR="0" lvl="0" indent="-274320" algn="l" defTabSz="914400" rtl="0" eaLnBrk="1" fontAlgn="base" latinLnBrk="0" hangingPunct="1">
              <a:lnSpc>
                <a:spcPct val="80000"/>
              </a:lnSpc>
              <a:spcBef>
                <a:spcPct val="0"/>
              </a:spcBef>
              <a:spcAft>
                <a:spcPct val="0"/>
              </a:spcAft>
              <a:buClr>
                <a:srgbClr val="003366"/>
              </a:buClr>
              <a:buSzPct val="75000"/>
              <a:buFont typeface="Symbol" pitchFamily="18" charset="2"/>
              <a:buNone/>
              <a:tabLst/>
              <a:defRPr/>
            </a:pPr>
            <a:r>
              <a:rPr kumimoji="0" lang="en-US" altLang="en-US" sz="2000" b="1" i="0" u="none" strike="noStrike" kern="0" cap="none" spc="0" normalizeH="0" baseline="0" noProof="0" dirty="0">
                <a:ln>
                  <a:noFill/>
                </a:ln>
                <a:solidFill>
                  <a:prstClr val="black"/>
                </a:solidFill>
                <a:effectLst/>
                <a:uLnTx/>
                <a:uFillTx/>
                <a:ea typeface="+mn-ea"/>
                <a:cs typeface="Arial"/>
              </a:rPr>
              <a:t>Tim Rose P.E., BCEE, QEP, M.P.A. - Director of Environmental Services</a:t>
            </a:r>
          </a:p>
          <a:p>
            <a:pPr marL="274320" marR="0" lvl="0" indent="-274320" algn="l" defTabSz="914400" rtl="0" eaLnBrk="1" fontAlgn="base" latinLnBrk="0" hangingPunct="1">
              <a:lnSpc>
                <a:spcPct val="80000"/>
              </a:lnSpc>
              <a:spcBef>
                <a:spcPct val="20000"/>
              </a:spcBef>
              <a:spcAft>
                <a:spcPct val="0"/>
              </a:spcAft>
              <a:buClr>
                <a:srgbClr val="003366"/>
              </a:buClr>
              <a:buSzPct val="75000"/>
              <a:buFont typeface="Symbol" pitchFamily="18" charset="2"/>
              <a:buNone/>
              <a:tabLst/>
              <a:defRPr/>
            </a:pPr>
            <a:r>
              <a:rPr kumimoji="0" lang="en-US" altLang="en-US" sz="2000" b="1" i="0" u="none" strike="noStrike" kern="0" cap="none" spc="0" normalizeH="0" baseline="0" noProof="0" dirty="0">
                <a:ln>
                  <a:noFill/>
                </a:ln>
                <a:solidFill>
                  <a:prstClr val="black"/>
                </a:solidFill>
                <a:effectLst/>
                <a:uLnTx/>
                <a:uFillTx/>
                <a:ea typeface="+mn-ea"/>
                <a:cs typeface="Arial"/>
              </a:rPr>
              <a:t>845-340-3031</a:t>
            </a:r>
          </a:p>
          <a:p>
            <a:pPr marL="274320" marR="0" lvl="0" indent="-274320" algn="l" defTabSz="914400" rtl="0" eaLnBrk="1" fontAlgn="base" latinLnBrk="0" hangingPunct="1">
              <a:lnSpc>
                <a:spcPct val="80000"/>
              </a:lnSpc>
              <a:spcBef>
                <a:spcPct val="0"/>
              </a:spcBef>
              <a:spcAft>
                <a:spcPct val="0"/>
              </a:spcAft>
              <a:buClr>
                <a:srgbClr val="003366"/>
              </a:buClr>
              <a:buSzPct val="75000"/>
              <a:buFont typeface="Symbol" pitchFamily="18" charset="2"/>
              <a:buNone/>
              <a:tabLst/>
              <a:defRPr/>
            </a:pPr>
            <a:endParaRPr kumimoji="0" lang="en-US" altLang="en-US" sz="2000" b="1" i="0" u="none" strike="noStrike" kern="0" cap="none" spc="0" normalizeH="0" baseline="0" noProof="0" dirty="0">
              <a:ln>
                <a:noFill/>
              </a:ln>
              <a:solidFill>
                <a:prstClr val="black"/>
              </a:solidFill>
              <a:effectLst/>
              <a:uLnTx/>
              <a:uFillTx/>
              <a:ea typeface="+mn-ea"/>
              <a:cs typeface="Arial"/>
            </a:endParaRPr>
          </a:p>
          <a:p>
            <a:pPr marL="274320" marR="0" lvl="0" indent="-274320" algn="l" defTabSz="914400" rtl="0" eaLnBrk="1" fontAlgn="base" latinLnBrk="0" hangingPunct="1">
              <a:lnSpc>
                <a:spcPct val="80000"/>
              </a:lnSpc>
              <a:spcBef>
                <a:spcPct val="20000"/>
              </a:spcBef>
              <a:spcAft>
                <a:spcPct val="0"/>
              </a:spcAft>
              <a:buClr>
                <a:srgbClr val="003366"/>
              </a:buClr>
              <a:buSzPct val="75000"/>
              <a:buFont typeface="Symbol" pitchFamily="18" charset="2"/>
              <a:buNone/>
              <a:tabLst/>
              <a:defRPr/>
            </a:pPr>
            <a:r>
              <a:rPr kumimoji="0" lang="en-US" altLang="en-US" sz="2000" b="1" i="0" u="none" strike="noStrike" kern="0" cap="none" spc="0" normalizeH="0" baseline="0" noProof="0" dirty="0">
                <a:ln>
                  <a:noFill/>
                </a:ln>
                <a:solidFill>
                  <a:prstClr val="black"/>
                </a:solidFill>
                <a:effectLst/>
                <a:uLnTx/>
                <a:uFillTx/>
                <a:ea typeface="+mn-ea"/>
                <a:cs typeface="Arial"/>
              </a:rPr>
              <a:t>Laura Bell- Environmental Health Manager</a:t>
            </a:r>
          </a:p>
          <a:p>
            <a:pPr marL="274320" marR="0" lvl="0" indent="-274320" algn="l" defTabSz="914400" rtl="0" eaLnBrk="1" fontAlgn="base" latinLnBrk="0" hangingPunct="1">
              <a:lnSpc>
                <a:spcPct val="80000"/>
              </a:lnSpc>
              <a:spcBef>
                <a:spcPct val="20000"/>
              </a:spcBef>
              <a:spcAft>
                <a:spcPct val="0"/>
              </a:spcAft>
              <a:buClr>
                <a:srgbClr val="003366"/>
              </a:buClr>
              <a:buSzPct val="75000"/>
              <a:buFont typeface="Symbol" pitchFamily="18" charset="2"/>
              <a:buNone/>
              <a:tabLst/>
              <a:defRPr/>
            </a:pPr>
            <a:r>
              <a:rPr kumimoji="0" lang="en-US" altLang="en-US" sz="2000" b="1" i="0" u="none" strike="noStrike" kern="0" cap="none" spc="0" normalizeH="0" baseline="0" noProof="0" dirty="0">
                <a:ln>
                  <a:noFill/>
                </a:ln>
                <a:solidFill>
                  <a:prstClr val="black"/>
                </a:solidFill>
                <a:effectLst/>
                <a:uLnTx/>
                <a:uFillTx/>
                <a:ea typeface="+mn-ea"/>
                <a:cs typeface="Arial"/>
                <a:hlinkClick r:id="rId2"/>
              </a:rPr>
              <a:t>lbel@co.ulster.ny.us</a:t>
            </a:r>
            <a:r>
              <a:rPr kumimoji="0" lang="en-US" altLang="en-US" sz="2000" b="1" i="0" u="none" strike="noStrike" kern="0" cap="none" spc="0" normalizeH="0" baseline="0" noProof="0" dirty="0">
                <a:ln>
                  <a:noFill/>
                </a:ln>
                <a:solidFill>
                  <a:prstClr val="black"/>
                </a:solidFill>
                <a:effectLst/>
                <a:uLnTx/>
                <a:uFillTx/>
                <a:ea typeface="+mn-ea"/>
                <a:cs typeface="Arial"/>
              </a:rPr>
              <a:t> </a:t>
            </a:r>
          </a:p>
          <a:p>
            <a:pPr marL="274320" marR="0" lvl="0" indent="-274320" algn="l" defTabSz="914400" rtl="0" eaLnBrk="1" fontAlgn="base" latinLnBrk="0" hangingPunct="1">
              <a:lnSpc>
                <a:spcPct val="80000"/>
              </a:lnSpc>
              <a:spcBef>
                <a:spcPct val="20000"/>
              </a:spcBef>
              <a:spcAft>
                <a:spcPct val="0"/>
              </a:spcAft>
              <a:buClr>
                <a:srgbClr val="003366"/>
              </a:buClr>
              <a:buSzPct val="75000"/>
              <a:buFont typeface="Symbol" pitchFamily="18" charset="2"/>
              <a:buNone/>
              <a:tabLst/>
              <a:defRPr/>
            </a:pPr>
            <a:r>
              <a:rPr kumimoji="0" lang="en-US" altLang="en-US" sz="2000" b="1" i="0" u="none" strike="noStrike" kern="0" cap="none" spc="0" normalizeH="0" baseline="0" noProof="0" dirty="0">
                <a:ln>
                  <a:noFill/>
                </a:ln>
                <a:solidFill>
                  <a:prstClr val="black"/>
                </a:solidFill>
                <a:effectLst/>
                <a:uLnTx/>
                <a:uFillTx/>
                <a:ea typeface="+mn-ea"/>
                <a:cs typeface="Arial"/>
              </a:rPr>
              <a:t>845-340-3028</a:t>
            </a:r>
          </a:p>
          <a:p>
            <a:pPr marL="274320" marR="0" lvl="0" indent="-274320" algn="l" defTabSz="914400" rtl="0" eaLnBrk="1" fontAlgn="base" latinLnBrk="0" hangingPunct="1">
              <a:lnSpc>
                <a:spcPct val="80000"/>
              </a:lnSpc>
              <a:spcBef>
                <a:spcPct val="20000"/>
              </a:spcBef>
              <a:spcAft>
                <a:spcPct val="0"/>
              </a:spcAft>
              <a:buClr>
                <a:srgbClr val="003366"/>
              </a:buClr>
              <a:buSzPct val="75000"/>
              <a:buFont typeface="Symbol" pitchFamily="18" charset="2"/>
              <a:buNone/>
              <a:tabLst/>
              <a:defRPr/>
            </a:pPr>
            <a:endParaRPr kumimoji="0" lang="en-US" altLang="en-US" sz="2000" b="1" i="0" u="none" strike="noStrike" kern="0" cap="none" spc="0" normalizeH="0" baseline="0" noProof="0" dirty="0">
              <a:ln>
                <a:noFill/>
              </a:ln>
              <a:solidFill>
                <a:prstClr val="black"/>
              </a:solidFill>
              <a:effectLst/>
              <a:uLnTx/>
              <a:uFillTx/>
              <a:ea typeface="+mn-ea"/>
              <a:cs typeface="Arial"/>
            </a:endParaRPr>
          </a:p>
          <a:p>
            <a:pPr marL="274320" marR="0" lvl="0" indent="-274320" algn="l" defTabSz="914400" rtl="0" eaLnBrk="1" fontAlgn="base" latinLnBrk="0" hangingPunct="1">
              <a:lnSpc>
                <a:spcPct val="80000"/>
              </a:lnSpc>
              <a:spcBef>
                <a:spcPct val="20000"/>
              </a:spcBef>
              <a:spcAft>
                <a:spcPct val="0"/>
              </a:spcAft>
              <a:buClr>
                <a:srgbClr val="003366"/>
              </a:buClr>
              <a:buSzPct val="75000"/>
              <a:buFont typeface="Symbol" pitchFamily="18" charset="2"/>
              <a:buNone/>
              <a:tabLst/>
              <a:defRPr/>
            </a:pPr>
            <a:r>
              <a:rPr kumimoji="0" lang="en-US" altLang="en-US" sz="2000" b="1" i="0" u="none" strike="noStrike" kern="0" cap="none" spc="0" normalizeH="0" baseline="0" noProof="0" dirty="0">
                <a:ln>
                  <a:noFill/>
                </a:ln>
                <a:solidFill>
                  <a:prstClr val="black"/>
                </a:solidFill>
                <a:effectLst/>
                <a:uLnTx/>
                <a:uFillTx/>
                <a:ea typeface="+mn-ea"/>
                <a:cs typeface="Arial"/>
              </a:rPr>
              <a:t>Jeffrey Dekoskie- Public Health Sanitarian</a:t>
            </a:r>
          </a:p>
          <a:p>
            <a:pPr marL="274320" marR="0" lvl="0" indent="-274320" algn="l" defTabSz="914400" rtl="0" eaLnBrk="1" fontAlgn="base" latinLnBrk="0" hangingPunct="1">
              <a:lnSpc>
                <a:spcPct val="80000"/>
              </a:lnSpc>
              <a:spcBef>
                <a:spcPct val="20000"/>
              </a:spcBef>
              <a:spcAft>
                <a:spcPct val="0"/>
              </a:spcAft>
              <a:buClr>
                <a:srgbClr val="003366"/>
              </a:buClr>
              <a:buSzPct val="75000"/>
              <a:buFont typeface="Symbol" pitchFamily="18" charset="2"/>
              <a:buNone/>
              <a:tabLst/>
              <a:defRPr/>
            </a:pPr>
            <a:r>
              <a:rPr lang="en-US" altLang="en-US" sz="2000" b="1" kern="0" cap="none" dirty="0" err="1">
                <a:solidFill>
                  <a:prstClr val="black"/>
                </a:solidFill>
                <a:cs typeface="Arial"/>
                <a:hlinkClick r:id="rId3"/>
              </a:rPr>
              <a:t>jdok</a:t>
            </a:r>
            <a:r>
              <a:rPr kumimoji="0" lang="en-US" altLang="en-US" sz="2000" b="1" i="0" u="none" strike="noStrike" kern="0" cap="none" spc="0" normalizeH="0" baseline="0" noProof="0" dirty="0">
                <a:ln>
                  <a:noFill/>
                </a:ln>
                <a:solidFill>
                  <a:prstClr val="black"/>
                </a:solidFill>
                <a:effectLst/>
                <a:uLnTx/>
                <a:uFillTx/>
                <a:cs typeface="Arial"/>
                <a:hlinkClick r:id="rId3"/>
              </a:rPr>
              <a:t>@co.ulster.ny.us</a:t>
            </a:r>
            <a:endParaRPr kumimoji="0" lang="en-US" altLang="en-US" sz="2000" b="1" i="0" u="none" strike="noStrike" kern="0" cap="none" spc="0" normalizeH="0" baseline="0" noProof="0" dirty="0">
              <a:ln>
                <a:noFill/>
              </a:ln>
              <a:solidFill>
                <a:prstClr val="black"/>
              </a:solidFill>
              <a:effectLst/>
              <a:uLnTx/>
              <a:uFillTx/>
              <a:ea typeface="+mn-ea"/>
              <a:cs typeface="Arial"/>
            </a:endParaRPr>
          </a:p>
          <a:p>
            <a:pPr marL="274320" marR="0" lvl="0" indent="-274320" algn="l" defTabSz="914400" rtl="0" eaLnBrk="1" fontAlgn="base" latinLnBrk="0" hangingPunct="1">
              <a:lnSpc>
                <a:spcPct val="80000"/>
              </a:lnSpc>
              <a:spcBef>
                <a:spcPct val="20000"/>
              </a:spcBef>
              <a:spcAft>
                <a:spcPct val="0"/>
              </a:spcAft>
              <a:buClr>
                <a:srgbClr val="003366"/>
              </a:buClr>
              <a:buSzPct val="75000"/>
              <a:buFont typeface="Symbol" pitchFamily="18" charset="2"/>
              <a:buNone/>
              <a:tabLst/>
              <a:defRPr/>
            </a:pPr>
            <a:r>
              <a:rPr kumimoji="0" lang="en-US" altLang="en-US" sz="2000" b="1" i="0" u="none" strike="noStrike" kern="0" cap="none" spc="0" normalizeH="0" baseline="0" noProof="0" dirty="0">
                <a:ln>
                  <a:noFill/>
                </a:ln>
                <a:solidFill>
                  <a:prstClr val="black"/>
                </a:solidFill>
                <a:effectLst/>
                <a:uLnTx/>
                <a:uFillTx/>
                <a:ea typeface="+mn-ea"/>
                <a:cs typeface="Arial"/>
              </a:rPr>
              <a:t>845-340-3033</a:t>
            </a:r>
          </a:p>
          <a:p>
            <a:pPr marL="274320" marR="0" lvl="0" indent="-274320" algn="l" defTabSz="914400" rtl="0" eaLnBrk="1" fontAlgn="base" latinLnBrk="0" hangingPunct="1">
              <a:lnSpc>
                <a:spcPct val="80000"/>
              </a:lnSpc>
              <a:spcBef>
                <a:spcPct val="20000"/>
              </a:spcBef>
              <a:spcAft>
                <a:spcPct val="0"/>
              </a:spcAft>
              <a:buClr>
                <a:srgbClr val="003366"/>
              </a:buClr>
              <a:buSzPct val="75000"/>
              <a:buFont typeface="Symbol" pitchFamily="18" charset="2"/>
              <a:buNone/>
              <a:tabLst/>
              <a:defRPr/>
            </a:pPr>
            <a:endParaRPr kumimoji="0" lang="en-US" altLang="en-US" sz="2000" b="1" i="0" u="none" strike="noStrike" kern="0" cap="none" spc="0" normalizeH="0" baseline="0" noProof="0" dirty="0">
              <a:ln>
                <a:noFill/>
              </a:ln>
              <a:solidFill>
                <a:prstClr val="black"/>
              </a:solidFill>
              <a:effectLst/>
              <a:uLnTx/>
              <a:uFillTx/>
              <a:ea typeface="+mn-ea"/>
              <a:cs typeface="Arial"/>
            </a:endParaRPr>
          </a:p>
          <a:p>
            <a:pPr marL="274320" marR="0" lvl="0" indent="-274320" algn="l" defTabSz="914400" rtl="0" eaLnBrk="1" fontAlgn="base" latinLnBrk="0" hangingPunct="1">
              <a:lnSpc>
                <a:spcPct val="80000"/>
              </a:lnSpc>
              <a:spcBef>
                <a:spcPct val="20000"/>
              </a:spcBef>
              <a:spcAft>
                <a:spcPct val="0"/>
              </a:spcAft>
              <a:buClr>
                <a:srgbClr val="003366"/>
              </a:buClr>
              <a:buSzPct val="75000"/>
              <a:buFont typeface="Symbol" pitchFamily="18" charset="2"/>
              <a:buNone/>
              <a:tabLst/>
              <a:defRPr/>
            </a:pPr>
            <a:r>
              <a:rPr kumimoji="0" lang="en-US" altLang="en-US" sz="2000" b="1" i="0" u="none" strike="noStrike" kern="0" cap="none" spc="0" normalizeH="0" baseline="0" noProof="0" dirty="0">
                <a:ln>
                  <a:noFill/>
                </a:ln>
                <a:solidFill>
                  <a:prstClr val="black"/>
                </a:solidFill>
                <a:effectLst/>
                <a:uLnTx/>
                <a:uFillTx/>
                <a:ea typeface="+mn-ea"/>
                <a:cs typeface="Arial"/>
              </a:rPr>
              <a:t>Brianna Hafner- Public Health Technician </a:t>
            </a:r>
          </a:p>
          <a:p>
            <a:pPr marL="274320" marR="0" lvl="0" indent="-274320" algn="l" defTabSz="914400" rtl="0" eaLnBrk="1" fontAlgn="base" latinLnBrk="0" hangingPunct="1">
              <a:lnSpc>
                <a:spcPct val="80000"/>
              </a:lnSpc>
              <a:spcBef>
                <a:spcPct val="20000"/>
              </a:spcBef>
              <a:spcAft>
                <a:spcPct val="0"/>
              </a:spcAft>
              <a:buClr>
                <a:srgbClr val="003366"/>
              </a:buClr>
              <a:buSzPct val="75000"/>
              <a:buFont typeface="Symbol" pitchFamily="18" charset="2"/>
              <a:buNone/>
              <a:tabLst/>
              <a:defRPr/>
            </a:pPr>
            <a:r>
              <a:rPr lang="en-US" altLang="en-US" sz="2000" b="1" kern="0" cap="none" dirty="0">
                <a:solidFill>
                  <a:prstClr val="black"/>
                </a:solidFill>
                <a:cs typeface="Arial"/>
                <a:hlinkClick r:id="rId4"/>
              </a:rPr>
              <a:t>bhaf@co.ulster.ny.us</a:t>
            </a:r>
            <a:endParaRPr lang="en-US" altLang="en-US" sz="2000" b="1" kern="0" cap="none" dirty="0">
              <a:solidFill>
                <a:prstClr val="black"/>
              </a:solidFill>
              <a:cs typeface="Arial"/>
            </a:endParaRPr>
          </a:p>
          <a:p>
            <a:pPr marL="274320" marR="0" lvl="0" indent="-274320" algn="l" defTabSz="914400" rtl="0" eaLnBrk="1" fontAlgn="base" latinLnBrk="0" hangingPunct="1">
              <a:lnSpc>
                <a:spcPct val="80000"/>
              </a:lnSpc>
              <a:spcBef>
                <a:spcPct val="20000"/>
              </a:spcBef>
              <a:spcAft>
                <a:spcPct val="0"/>
              </a:spcAft>
              <a:buClr>
                <a:srgbClr val="003366"/>
              </a:buClr>
              <a:buSzPct val="75000"/>
              <a:buFont typeface="Symbol" pitchFamily="18" charset="2"/>
              <a:buNone/>
              <a:tabLst/>
              <a:defRPr/>
            </a:pPr>
            <a:r>
              <a:rPr lang="en-US" altLang="en-US" sz="2000" b="1" kern="0" cap="none" dirty="0">
                <a:solidFill>
                  <a:prstClr val="black"/>
                </a:solidFill>
                <a:cs typeface="Arial"/>
              </a:rPr>
              <a:t>845-340-3019</a:t>
            </a:r>
          </a:p>
          <a:p>
            <a:pPr marL="274320" marR="0" lvl="0" indent="-274320" algn="l" defTabSz="914400" rtl="0" eaLnBrk="1" fontAlgn="base" latinLnBrk="0" hangingPunct="1">
              <a:lnSpc>
                <a:spcPct val="80000"/>
              </a:lnSpc>
              <a:spcBef>
                <a:spcPct val="20000"/>
              </a:spcBef>
              <a:spcAft>
                <a:spcPct val="0"/>
              </a:spcAft>
              <a:buClr>
                <a:srgbClr val="003366"/>
              </a:buClr>
              <a:buSzPct val="75000"/>
              <a:buFont typeface="Symbol" pitchFamily="18" charset="2"/>
              <a:buNone/>
              <a:tabLst/>
              <a:defRPr/>
            </a:pPr>
            <a:endParaRPr lang="en-US" altLang="en-US" sz="2000" b="1" kern="0" dirty="0">
              <a:solidFill>
                <a:prstClr val="black"/>
              </a:solidFill>
              <a:cs typeface="Arial"/>
            </a:endParaRPr>
          </a:p>
          <a:p>
            <a:pPr marL="274320" marR="0" lvl="0" indent="-274320" algn="l" defTabSz="914400" rtl="0" eaLnBrk="1" fontAlgn="base" latinLnBrk="0" hangingPunct="1">
              <a:lnSpc>
                <a:spcPct val="80000"/>
              </a:lnSpc>
              <a:spcBef>
                <a:spcPct val="20000"/>
              </a:spcBef>
              <a:spcAft>
                <a:spcPct val="0"/>
              </a:spcAft>
              <a:buClr>
                <a:srgbClr val="003366"/>
              </a:buClr>
              <a:buSzPct val="75000"/>
              <a:buFont typeface="Symbol" pitchFamily="18" charset="2"/>
              <a:buNone/>
              <a:tabLst/>
              <a:defRPr/>
            </a:pPr>
            <a:r>
              <a:rPr lang="en-US" altLang="en-US" sz="2000" b="1" kern="0" cap="none" dirty="0">
                <a:solidFill>
                  <a:schemeClr val="accent2">
                    <a:lumMod val="75000"/>
                  </a:schemeClr>
                </a:solidFill>
                <a:cs typeface="Arial"/>
              </a:rPr>
              <a:t>Water*</a:t>
            </a:r>
          </a:p>
          <a:p>
            <a:pPr marL="274320" marR="0" lvl="0" indent="-274320" algn="l" defTabSz="914400" rtl="0" eaLnBrk="1" fontAlgn="base" latinLnBrk="0" hangingPunct="1">
              <a:lnSpc>
                <a:spcPct val="80000"/>
              </a:lnSpc>
              <a:spcBef>
                <a:spcPct val="20000"/>
              </a:spcBef>
              <a:spcAft>
                <a:spcPct val="0"/>
              </a:spcAft>
              <a:buClr>
                <a:srgbClr val="003366"/>
              </a:buClr>
              <a:buSzPct val="75000"/>
              <a:buFont typeface="Symbol" pitchFamily="18" charset="2"/>
              <a:buNone/>
              <a:tabLst/>
              <a:defRPr/>
            </a:pPr>
            <a:r>
              <a:rPr lang="en-US" altLang="en-US" sz="2000" b="1" kern="0" dirty="0">
                <a:solidFill>
                  <a:prstClr val="black"/>
                </a:solidFill>
                <a:cs typeface="Arial"/>
              </a:rPr>
              <a:t>Paige Sheeley- Public Health Sanitarian</a:t>
            </a:r>
          </a:p>
          <a:p>
            <a:pPr marL="274320" marR="0" lvl="0" indent="-274320" algn="l" defTabSz="914400" rtl="0" eaLnBrk="1" fontAlgn="base" latinLnBrk="0" hangingPunct="1">
              <a:lnSpc>
                <a:spcPct val="80000"/>
              </a:lnSpc>
              <a:spcBef>
                <a:spcPct val="20000"/>
              </a:spcBef>
              <a:spcAft>
                <a:spcPct val="0"/>
              </a:spcAft>
              <a:buClr>
                <a:srgbClr val="003366"/>
              </a:buClr>
              <a:buSzPct val="75000"/>
              <a:buFont typeface="Symbol" pitchFamily="18" charset="2"/>
              <a:buNone/>
              <a:tabLst/>
              <a:defRPr/>
            </a:pPr>
            <a:r>
              <a:rPr lang="en-US" altLang="en-US" sz="2000" b="1" kern="0" cap="none" dirty="0">
                <a:solidFill>
                  <a:prstClr val="black"/>
                </a:solidFill>
                <a:cs typeface="Arial"/>
                <a:hlinkClick r:id="rId5"/>
              </a:rPr>
              <a:t>pshe@co.u</a:t>
            </a:r>
            <a:r>
              <a:rPr lang="en-US" altLang="en-US" sz="2000" b="1" kern="0" dirty="0">
                <a:solidFill>
                  <a:prstClr val="black"/>
                </a:solidFill>
                <a:cs typeface="Arial"/>
                <a:hlinkClick r:id="rId5"/>
              </a:rPr>
              <a:t>lster.ny.us</a:t>
            </a:r>
            <a:endParaRPr lang="en-US" altLang="en-US" sz="2000" b="1" kern="0" dirty="0">
              <a:solidFill>
                <a:prstClr val="black"/>
              </a:solidFill>
              <a:cs typeface="Arial"/>
            </a:endParaRPr>
          </a:p>
          <a:p>
            <a:pPr marL="274320" marR="0" lvl="0" indent="-274320" algn="l" defTabSz="914400" rtl="0" eaLnBrk="1" fontAlgn="base" latinLnBrk="0" hangingPunct="1">
              <a:lnSpc>
                <a:spcPct val="80000"/>
              </a:lnSpc>
              <a:spcBef>
                <a:spcPct val="20000"/>
              </a:spcBef>
              <a:spcAft>
                <a:spcPct val="0"/>
              </a:spcAft>
              <a:buClr>
                <a:srgbClr val="003366"/>
              </a:buClr>
              <a:buSzPct val="75000"/>
              <a:buFont typeface="Symbol" pitchFamily="18" charset="2"/>
              <a:buNone/>
              <a:tabLst/>
              <a:defRPr/>
            </a:pPr>
            <a:r>
              <a:rPr lang="en-US" altLang="en-US" sz="2000" b="1" kern="0" cap="none" dirty="0">
                <a:solidFill>
                  <a:prstClr val="black"/>
                </a:solidFill>
                <a:cs typeface="Arial"/>
              </a:rPr>
              <a:t>845-443-8819</a:t>
            </a:r>
          </a:p>
          <a:p>
            <a:pPr marL="274320" marR="0" lvl="0" indent="-274320" algn="l" defTabSz="914400" rtl="0" eaLnBrk="1" fontAlgn="base" latinLnBrk="0" hangingPunct="1">
              <a:lnSpc>
                <a:spcPct val="80000"/>
              </a:lnSpc>
              <a:spcBef>
                <a:spcPct val="20000"/>
              </a:spcBef>
              <a:spcAft>
                <a:spcPct val="0"/>
              </a:spcAft>
              <a:buClr>
                <a:srgbClr val="003366"/>
              </a:buClr>
              <a:buSzPct val="75000"/>
              <a:buFont typeface="Symbol" pitchFamily="18" charset="2"/>
              <a:buNone/>
              <a:tabLst/>
              <a:defRPr/>
            </a:pPr>
            <a:r>
              <a:rPr lang="en-US" altLang="en-US" sz="2000" b="1" kern="0" cap="none" dirty="0">
                <a:solidFill>
                  <a:prstClr val="black"/>
                </a:solidFill>
                <a:cs typeface="Arial"/>
              </a:rPr>
              <a:t>Water op. report and sample submission email address- </a:t>
            </a:r>
            <a:r>
              <a:rPr lang="en-US" altLang="en-US" sz="2000" b="1" kern="0" cap="none" dirty="0">
                <a:solidFill>
                  <a:prstClr val="black"/>
                </a:solidFill>
                <a:cs typeface="Arial"/>
                <a:hlinkClick r:id="rId6"/>
              </a:rPr>
              <a:t>DOHNCS@co.ulster.ny.us</a:t>
            </a:r>
            <a:endParaRPr lang="en-US" altLang="en-US" sz="2000" b="1" kern="0" cap="none" dirty="0">
              <a:solidFill>
                <a:prstClr val="black"/>
              </a:solidFill>
              <a:cs typeface="Arial"/>
            </a:endParaRPr>
          </a:p>
          <a:p>
            <a:pPr marL="274320" marR="0" lvl="0" indent="-274320" algn="l" defTabSz="914400" rtl="0" eaLnBrk="1" fontAlgn="base" latinLnBrk="0" hangingPunct="1">
              <a:lnSpc>
                <a:spcPct val="80000"/>
              </a:lnSpc>
              <a:spcBef>
                <a:spcPct val="20000"/>
              </a:spcBef>
              <a:spcAft>
                <a:spcPct val="0"/>
              </a:spcAft>
              <a:buClr>
                <a:srgbClr val="003366"/>
              </a:buClr>
              <a:buSzPct val="75000"/>
              <a:buFont typeface="Symbol" pitchFamily="18" charset="2"/>
              <a:buNone/>
              <a:tabLst/>
              <a:defRPr/>
            </a:pPr>
            <a:endParaRPr kumimoji="0" lang="en-US" altLang="en-US" sz="2000" b="1" i="0" u="none" strike="noStrike" kern="0" cap="none" spc="0" normalizeH="0" baseline="0" noProof="0" dirty="0">
              <a:ln>
                <a:noFill/>
              </a:ln>
              <a:solidFill>
                <a:prstClr val="black"/>
              </a:solidFill>
              <a:effectLst/>
              <a:uLnTx/>
              <a:uFillTx/>
              <a:ea typeface="+mn-ea"/>
              <a:cs typeface="Arial"/>
            </a:endParaRPr>
          </a:p>
          <a:p>
            <a:pPr marL="274320" marR="0" lvl="0" indent="-274320" algn="l" defTabSz="914400" rtl="0" eaLnBrk="1" fontAlgn="base" latinLnBrk="0" hangingPunct="1">
              <a:lnSpc>
                <a:spcPct val="80000"/>
              </a:lnSpc>
              <a:spcBef>
                <a:spcPct val="20000"/>
              </a:spcBef>
              <a:spcAft>
                <a:spcPct val="0"/>
              </a:spcAft>
              <a:buClr>
                <a:srgbClr val="003366"/>
              </a:buClr>
              <a:buSzPct val="75000"/>
              <a:buFont typeface="Symbol" pitchFamily="18" charset="2"/>
              <a:buNone/>
              <a:tabLst/>
              <a:defRPr/>
            </a:pPr>
            <a:endParaRPr kumimoji="0" lang="en-US" altLang="en-US" sz="2000" b="1" i="0" u="none" strike="noStrike" kern="0" cap="none" spc="0" normalizeH="0" baseline="0" noProof="0" dirty="0">
              <a:ln>
                <a:noFill/>
              </a:ln>
              <a:solidFill>
                <a:prstClr val="black"/>
              </a:solidFill>
              <a:effectLst/>
              <a:uLnTx/>
              <a:uFillTx/>
              <a:ea typeface="+mn-ea"/>
              <a:cs typeface="Arial"/>
            </a:endParaRPr>
          </a:p>
          <a:p>
            <a:pPr marL="274320" marR="0" lvl="0" indent="-274320" algn="l" defTabSz="914400" rtl="0" eaLnBrk="1" fontAlgn="base" latinLnBrk="0" hangingPunct="1">
              <a:lnSpc>
                <a:spcPct val="80000"/>
              </a:lnSpc>
              <a:spcBef>
                <a:spcPct val="20000"/>
              </a:spcBef>
              <a:spcAft>
                <a:spcPct val="0"/>
              </a:spcAft>
              <a:buClr>
                <a:srgbClr val="003366"/>
              </a:buClr>
              <a:buSzPct val="75000"/>
              <a:buFont typeface="Symbol" pitchFamily="18" charset="2"/>
              <a:buNone/>
              <a:tabLst/>
              <a:defRPr/>
            </a:pPr>
            <a:r>
              <a:rPr kumimoji="0" lang="en-US" altLang="en-US" sz="2000" b="1" i="0" u="none" strike="noStrike" kern="0" cap="none" spc="0" normalizeH="0" baseline="0" noProof="0" dirty="0">
                <a:ln>
                  <a:noFill/>
                </a:ln>
                <a:solidFill>
                  <a:prstClr val="black"/>
                </a:solidFill>
                <a:effectLst/>
                <a:uLnTx/>
                <a:uFillTx/>
                <a:ea typeface="+mn-ea"/>
                <a:cs typeface="Arial"/>
              </a:rPr>
              <a:t>Main- 845-340-3010</a:t>
            </a:r>
          </a:p>
          <a:p>
            <a:pPr marL="274320" marR="0" lvl="0" indent="-274320" algn="l" defTabSz="914400" rtl="0" eaLnBrk="1" fontAlgn="base" latinLnBrk="0" hangingPunct="1">
              <a:lnSpc>
                <a:spcPct val="80000"/>
              </a:lnSpc>
              <a:spcBef>
                <a:spcPct val="20000"/>
              </a:spcBef>
              <a:spcAft>
                <a:spcPct val="0"/>
              </a:spcAft>
              <a:buClr>
                <a:srgbClr val="003366"/>
              </a:buClr>
              <a:buSzPct val="75000"/>
              <a:buFont typeface="Symbol" pitchFamily="18" charset="2"/>
              <a:buNone/>
              <a:tabLst/>
              <a:defRPr/>
            </a:pPr>
            <a:r>
              <a:rPr kumimoji="0" lang="en-US" altLang="en-US" sz="2000" b="1" i="0" u="none" strike="noStrike" kern="0" cap="none" spc="0" normalizeH="0" baseline="0" noProof="0" dirty="0">
                <a:ln>
                  <a:noFill/>
                </a:ln>
                <a:solidFill>
                  <a:prstClr val="black"/>
                </a:solidFill>
                <a:effectLst/>
                <a:uLnTx/>
                <a:uFillTx/>
                <a:ea typeface="+mn-ea"/>
                <a:cs typeface="Arial"/>
              </a:rPr>
              <a:t>After Hours- 845-943-6104</a:t>
            </a:r>
          </a:p>
          <a:p>
            <a:pPr marL="274320" marR="0" lvl="0" indent="-274320" algn="l" defTabSz="914400" rtl="0" eaLnBrk="1" fontAlgn="base" latinLnBrk="0" hangingPunct="1">
              <a:lnSpc>
                <a:spcPct val="80000"/>
              </a:lnSpc>
              <a:spcBef>
                <a:spcPct val="20000"/>
              </a:spcBef>
              <a:spcAft>
                <a:spcPct val="0"/>
              </a:spcAft>
              <a:buClr>
                <a:srgbClr val="003366"/>
              </a:buClr>
              <a:buSzPct val="75000"/>
              <a:buFont typeface="Symbol" pitchFamily="18" charset="2"/>
              <a:buNone/>
              <a:tabLst/>
              <a:defRPr/>
            </a:pPr>
            <a:r>
              <a:rPr kumimoji="0" lang="en-US" altLang="en-US" sz="2000" b="1" i="0" u="none" strike="noStrike" kern="0" cap="none" spc="0" normalizeH="0" baseline="0" noProof="0" dirty="0">
                <a:ln>
                  <a:noFill/>
                </a:ln>
                <a:solidFill>
                  <a:prstClr val="black"/>
                </a:solidFill>
                <a:effectLst/>
                <a:uLnTx/>
                <a:uFillTx/>
                <a:ea typeface="+mn-ea"/>
                <a:cs typeface="Arial"/>
              </a:rPr>
              <a:t>Fax- 845-340-3045</a:t>
            </a:r>
          </a:p>
          <a:p>
            <a:endParaRPr lang="en-US" dirty="0"/>
          </a:p>
        </p:txBody>
      </p:sp>
      <p:pic>
        <p:nvPicPr>
          <p:cNvPr id="4" name="Picture 3">
            <a:extLst>
              <a:ext uri="{FF2B5EF4-FFF2-40B4-BE49-F238E27FC236}">
                <a16:creationId xmlns:a16="http://schemas.microsoft.com/office/drawing/2014/main" id="{C24DFE82-DB19-49A3-A8A9-039BCD6D018F}"/>
              </a:ext>
            </a:extLst>
          </p:cNvPr>
          <p:cNvPicPr>
            <a:picLocks noChangeAspect="1"/>
          </p:cNvPicPr>
          <p:nvPr/>
        </p:nvPicPr>
        <p:blipFill>
          <a:blip r:embed="rId7"/>
          <a:stretch>
            <a:fillRect/>
          </a:stretch>
        </p:blipFill>
        <p:spPr>
          <a:xfrm>
            <a:off x="6648585" y="2208788"/>
            <a:ext cx="2636385" cy="2636385"/>
          </a:xfrm>
          <a:prstGeom prst="rect">
            <a:avLst/>
          </a:prstGeom>
        </p:spPr>
      </p:pic>
    </p:spTree>
    <p:extLst>
      <p:ext uri="{BB962C8B-B14F-4D97-AF65-F5344CB8AC3E}">
        <p14:creationId xmlns:p14="http://schemas.microsoft.com/office/powerpoint/2010/main" val="2199779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7C80"/>
        </a:solidFill>
        <a:effectLst/>
      </p:bgPr>
    </p:bg>
    <p:spTree>
      <p:nvGrpSpPr>
        <p:cNvPr id="1" name=""/>
        <p:cNvGrpSpPr/>
        <p:nvPr/>
      </p:nvGrpSpPr>
      <p:grpSpPr>
        <a:xfrm>
          <a:off x="0" y="0"/>
          <a:ext cx="0" cy="0"/>
          <a:chOff x="0" y="0"/>
          <a:chExt cx="0" cy="0"/>
        </a:xfrm>
      </p:grpSpPr>
      <p:pic>
        <p:nvPicPr>
          <p:cNvPr id="11" name="Picture 10" descr="A picture containing kitchenware, decorated&#10;&#10;Description automatically generated">
            <a:extLst>
              <a:ext uri="{FF2B5EF4-FFF2-40B4-BE49-F238E27FC236}">
                <a16:creationId xmlns:a16="http://schemas.microsoft.com/office/drawing/2014/main" id="{E1D197A8-351E-483D-9FD7-BC87AA390D5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rot="18759557">
            <a:off x="9171358" y="4656068"/>
            <a:ext cx="3080461" cy="839426"/>
          </a:xfrm>
          <a:prstGeom prst="rect">
            <a:avLst/>
          </a:prstGeom>
        </p:spPr>
      </p:pic>
      <p:sp>
        <p:nvSpPr>
          <p:cNvPr id="2" name="Title 1">
            <a:extLst>
              <a:ext uri="{FF2B5EF4-FFF2-40B4-BE49-F238E27FC236}">
                <a16:creationId xmlns:a16="http://schemas.microsoft.com/office/drawing/2014/main" id="{83DC190B-0172-4404-B0D7-8BAFFC34E4E5}"/>
              </a:ext>
            </a:extLst>
          </p:cNvPr>
          <p:cNvSpPr>
            <a:spLocks noGrp="1"/>
          </p:cNvSpPr>
          <p:nvPr>
            <p:ph type="title"/>
          </p:nvPr>
        </p:nvSpPr>
        <p:spPr>
          <a:xfrm>
            <a:off x="838200" y="365126"/>
            <a:ext cx="10515600" cy="714737"/>
          </a:xfrm>
        </p:spPr>
        <p:txBody>
          <a:bodyPr>
            <a:normAutofit fontScale="90000"/>
          </a:bodyPr>
          <a:lstStyle/>
          <a:p>
            <a:pPr algn="ctr"/>
            <a:r>
              <a:rPr kumimoji="0" lang="en-US" altLang="en-US" sz="3200" b="0" i="0" u="none" strike="noStrike" kern="0" cap="none" spc="0" normalizeH="0" baseline="0" noProof="0" dirty="0">
                <a:ln>
                  <a:noFill/>
                </a:ln>
                <a:solidFill>
                  <a:srgbClr val="000000"/>
                </a:solidFill>
                <a:effectLst/>
                <a:uLnTx/>
                <a:uFillTx/>
                <a:latin typeface="Arial"/>
                <a:ea typeface="+mj-ea"/>
                <a:cs typeface="Arial"/>
              </a:rPr>
              <a:t>What type of Injury/Illness must be reported with in 24 Hours?</a:t>
            </a:r>
            <a:endParaRPr lang="en-US" sz="3200" dirty="0"/>
          </a:p>
        </p:txBody>
      </p:sp>
      <p:sp>
        <p:nvSpPr>
          <p:cNvPr id="3" name="Content Placeholder 2">
            <a:extLst>
              <a:ext uri="{FF2B5EF4-FFF2-40B4-BE49-F238E27FC236}">
                <a16:creationId xmlns:a16="http://schemas.microsoft.com/office/drawing/2014/main" id="{96A74729-CCA7-4EDF-9A41-8CEF637DA848}"/>
              </a:ext>
            </a:extLst>
          </p:cNvPr>
          <p:cNvSpPr>
            <a:spLocks noGrp="1"/>
          </p:cNvSpPr>
          <p:nvPr>
            <p:ph idx="1"/>
          </p:nvPr>
        </p:nvSpPr>
        <p:spPr>
          <a:xfrm>
            <a:off x="251460" y="1079863"/>
            <a:ext cx="11102340" cy="5654311"/>
          </a:xfrm>
        </p:spPr>
        <p:txBody>
          <a:bodyPr>
            <a:normAutofit fontScale="92500" lnSpcReduction="20000"/>
          </a:bodyPr>
          <a:lstStyle/>
          <a:p>
            <a:pPr lvl="1" fontAlgn="base">
              <a:lnSpc>
                <a:spcPct val="80000"/>
              </a:lnSpc>
              <a:spcAft>
                <a:spcPct val="0"/>
              </a:spcAft>
              <a:buFont typeface="Wingdings" pitchFamily="2" charset="2"/>
              <a:buChar char="v"/>
              <a:defRPr/>
            </a:pPr>
            <a:r>
              <a:rPr lang="en-US" altLang="en-US" sz="2800" b="1" kern="0" dirty="0">
                <a:solidFill>
                  <a:srgbClr val="000000"/>
                </a:solidFill>
                <a:latin typeface="Abadi" panose="020B0604020104020204" pitchFamily="34" charset="0"/>
                <a:cs typeface="Arial"/>
              </a:rPr>
              <a:t>Camper and staff injuries or illnesses which result in death or require resuscitation, admission to a hospital or the administration of epinephrine. </a:t>
            </a:r>
            <a:endParaRPr lang="en-US" altLang="en-US" sz="2800" kern="0" dirty="0">
              <a:solidFill>
                <a:srgbClr val="000000"/>
              </a:solidFill>
              <a:latin typeface="Abadi" panose="020B0604020104020204" pitchFamily="34" charset="0"/>
              <a:cs typeface="Arial"/>
            </a:endParaRPr>
          </a:p>
          <a:p>
            <a:pPr lvl="1" fontAlgn="base">
              <a:lnSpc>
                <a:spcPct val="80000"/>
              </a:lnSpc>
              <a:spcAft>
                <a:spcPct val="0"/>
              </a:spcAft>
              <a:buFont typeface="Wingdings" pitchFamily="2" charset="2"/>
              <a:buChar char="v"/>
              <a:defRPr/>
            </a:pPr>
            <a:r>
              <a:rPr lang="en-US" altLang="en-US" sz="2800" b="1" kern="0" dirty="0">
                <a:solidFill>
                  <a:srgbClr val="000000"/>
                </a:solidFill>
                <a:latin typeface="Abadi" panose="020B0604020104020204" pitchFamily="34" charset="0"/>
                <a:cs typeface="Arial"/>
              </a:rPr>
              <a:t>Camper or staff exposures to animals potentially infected with rabies. </a:t>
            </a:r>
            <a:endParaRPr lang="en-US" altLang="en-US" sz="2800" kern="0" dirty="0">
              <a:solidFill>
                <a:srgbClr val="000000"/>
              </a:solidFill>
              <a:latin typeface="Abadi" panose="020B0604020104020204" pitchFamily="34" charset="0"/>
              <a:cs typeface="Arial"/>
            </a:endParaRPr>
          </a:p>
          <a:p>
            <a:pPr lvl="1" fontAlgn="base">
              <a:lnSpc>
                <a:spcPct val="80000"/>
              </a:lnSpc>
              <a:spcAft>
                <a:spcPct val="0"/>
              </a:spcAft>
              <a:buFont typeface="Wingdings" pitchFamily="2" charset="2"/>
              <a:buChar char="v"/>
              <a:defRPr/>
            </a:pPr>
            <a:r>
              <a:rPr lang="en-US" altLang="en-US" sz="2800" b="1" kern="0" dirty="0">
                <a:solidFill>
                  <a:srgbClr val="000000"/>
                </a:solidFill>
                <a:latin typeface="Abadi" panose="020B0604020104020204" pitchFamily="34" charset="0"/>
                <a:cs typeface="Arial"/>
              </a:rPr>
              <a:t>Camper injuries to the eye, head, neck or spine which require referral to a hospital or other facility for medical treatment. </a:t>
            </a:r>
            <a:endParaRPr lang="en-US" altLang="en-US" sz="2800" kern="0" dirty="0">
              <a:solidFill>
                <a:srgbClr val="000000"/>
              </a:solidFill>
              <a:latin typeface="Abadi" panose="020B0604020104020204" pitchFamily="34" charset="0"/>
              <a:cs typeface="Arial"/>
            </a:endParaRPr>
          </a:p>
          <a:p>
            <a:pPr lvl="1" fontAlgn="base">
              <a:lnSpc>
                <a:spcPct val="80000"/>
              </a:lnSpc>
              <a:spcAft>
                <a:spcPct val="0"/>
              </a:spcAft>
              <a:buFont typeface="Wingdings" pitchFamily="2" charset="2"/>
              <a:buChar char="v"/>
              <a:defRPr/>
            </a:pPr>
            <a:r>
              <a:rPr lang="en-US" altLang="en-US" sz="2800" b="1" kern="0" dirty="0">
                <a:solidFill>
                  <a:srgbClr val="000000"/>
                </a:solidFill>
                <a:latin typeface="Abadi" panose="020B0604020104020204" pitchFamily="34" charset="0"/>
                <a:cs typeface="Arial"/>
              </a:rPr>
              <a:t>Injuries where the camper sustains second- or third-degree burns to 5 percent or more of the body. </a:t>
            </a:r>
            <a:endParaRPr lang="en-US" altLang="en-US" sz="2800" kern="0" dirty="0">
              <a:solidFill>
                <a:srgbClr val="000000"/>
              </a:solidFill>
              <a:latin typeface="Abadi" panose="020B0604020104020204" pitchFamily="34" charset="0"/>
              <a:cs typeface="Arial"/>
            </a:endParaRPr>
          </a:p>
          <a:p>
            <a:pPr lvl="1" fontAlgn="base">
              <a:lnSpc>
                <a:spcPct val="80000"/>
              </a:lnSpc>
              <a:spcAft>
                <a:spcPct val="0"/>
              </a:spcAft>
              <a:buFont typeface="Wingdings" pitchFamily="2" charset="2"/>
              <a:buChar char="v"/>
              <a:defRPr/>
            </a:pPr>
            <a:r>
              <a:rPr lang="en-US" altLang="en-US" sz="2800" b="1" kern="0" dirty="0">
                <a:solidFill>
                  <a:srgbClr val="000000"/>
                </a:solidFill>
                <a:latin typeface="Abadi" panose="020B0604020104020204" pitchFamily="34" charset="0"/>
                <a:cs typeface="Arial"/>
              </a:rPr>
              <a:t>Camper injuries that involve bone fractures or dislocations. </a:t>
            </a:r>
            <a:endParaRPr lang="en-US" altLang="en-US" sz="2800" kern="0" dirty="0">
              <a:solidFill>
                <a:srgbClr val="000000"/>
              </a:solidFill>
              <a:latin typeface="Abadi" panose="020B0604020104020204" pitchFamily="34" charset="0"/>
              <a:cs typeface="Arial"/>
            </a:endParaRPr>
          </a:p>
          <a:p>
            <a:pPr lvl="1" fontAlgn="base">
              <a:lnSpc>
                <a:spcPct val="80000"/>
              </a:lnSpc>
              <a:spcAft>
                <a:spcPct val="0"/>
              </a:spcAft>
              <a:buFont typeface="Wingdings" pitchFamily="2" charset="2"/>
              <a:buChar char="v"/>
              <a:defRPr/>
            </a:pPr>
            <a:r>
              <a:rPr lang="en-US" altLang="en-US" sz="2800" b="1" kern="0" dirty="0">
                <a:solidFill>
                  <a:srgbClr val="000000"/>
                </a:solidFill>
                <a:latin typeface="Abadi" panose="020B0604020104020204" pitchFamily="34" charset="0"/>
                <a:cs typeface="Arial"/>
              </a:rPr>
              <a:t>Lacerations sustained by a camper which require sutures, staples or medical glue. </a:t>
            </a:r>
            <a:endParaRPr lang="en-US" altLang="en-US" sz="2800" kern="0" dirty="0">
              <a:solidFill>
                <a:srgbClr val="000000"/>
              </a:solidFill>
              <a:latin typeface="Abadi" panose="020B0604020104020204" pitchFamily="34" charset="0"/>
              <a:cs typeface="Arial"/>
            </a:endParaRPr>
          </a:p>
          <a:p>
            <a:pPr lvl="1" fontAlgn="base">
              <a:lnSpc>
                <a:spcPct val="80000"/>
              </a:lnSpc>
              <a:spcAft>
                <a:spcPct val="0"/>
              </a:spcAft>
              <a:buFont typeface="Wingdings" pitchFamily="2" charset="2"/>
              <a:buChar char="v"/>
              <a:defRPr/>
            </a:pPr>
            <a:r>
              <a:rPr lang="en-US" altLang="en-US" sz="2800" b="1" kern="0" dirty="0">
                <a:solidFill>
                  <a:srgbClr val="000000"/>
                </a:solidFill>
                <a:latin typeface="Abadi" panose="020B0604020104020204" pitchFamily="34" charset="0"/>
                <a:cs typeface="Arial"/>
              </a:rPr>
              <a:t>Camper physical or sexual abuse allegations. </a:t>
            </a:r>
            <a:endParaRPr lang="en-US" altLang="en-US" sz="2800" kern="0" dirty="0">
              <a:solidFill>
                <a:srgbClr val="000000"/>
              </a:solidFill>
              <a:latin typeface="Abadi" panose="020B0604020104020204" pitchFamily="34" charset="0"/>
              <a:cs typeface="Arial"/>
            </a:endParaRPr>
          </a:p>
          <a:p>
            <a:pPr lvl="1" fontAlgn="base">
              <a:lnSpc>
                <a:spcPct val="80000"/>
              </a:lnSpc>
              <a:spcAft>
                <a:spcPct val="0"/>
              </a:spcAft>
              <a:buFont typeface="Wingdings" pitchFamily="2" charset="2"/>
              <a:buChar char="v"/>
              <a:defRPr/>
            </a:pPr>
            <a:r>
              <a:rPr lang="en-US" altLang="en-US" sz="2800" b="1" kern="0" dirty="0">
                <a:solidFill>
                  <a:srgbClr val="000000"/>
                </a:solidFill>
                <a:latin typeface="Abadi" panose="020B0604020104020204" pitchFamily="34" charset="0"/>
                <a:cs typeface="Arial"/>
              </a:rPr>
              <a:t>Camper and staff illnesses suspected of being water-, food- or                               air-borne or spread by contact.</a:t>
            </a:r>
            <a:r>
              <a:rPr lang="en-US" altLang="en-US" sz="2800" kern="0" dirty="0">
                <a:solidFill>
                  <a:srgbClr val="000000"/>
                </a:solidFill>
                <a:latin typeface="Abadi" panose="020B0604020104020204" pitchFamily="34" charset="0"/>
                <a:cs typeface="Arial"/>
              </a:rPr>
              <a:t> </a:t>
            </a:r>
          </a:p>
          <a:p>
            <a:pPr lvl="1" fontAlgn="base">
              <a:lnSpc>
                <a:spcPct val="80000"/>
              </a:lnSpc>
              <a:spcAft>
                <a:spcPct val="0"/>
              </a:spcAft>
              <a:buFont typeface="Wingdings" pitchFamily="2" charset="2"/>
              <a:buChar char="v"/>
              <a:defRPr/>
            </a:pPr>
            <a:endParaRPr lang="en-US" altLang="en-US" sz="2800" kern="0" dirty="0">
              <a:solidFill>
                <a:srgbClr val="000000"/>
              </a:solidFill>
              <a:latin typeface="Arial"/>
              <a:cs typeface="Arial"/>
            </a:endParaRPr>
          </a:p>
          <a:p>
            <a:pPr marL="457200" lvl="1" indent="0" fontAlgn="base">
              <a:lnSpc>
                <a:spcPct val="80000"/>
              </a:lnSpc>
              <a:spcAft>
                <a:spcPct val="0"/>
              </a:spcAft>
              <a:buNone/>
              <a:defRPr/>
            </a:pPr>
            <a:r>
              <a:rPr lang="en-US" altLang="en-US" sz="2800" kern="0" dirty="0">
                <a:solidFill>
                  <a:srgbClr val="000000"/>
                </a:solidFill>
                <a:latin typeface="Arial"/>
                <a:cs typeface="Arial"/>
              </a:rPr>
              <a:t>See salmon required reporting form in your application packet.</a:t>
            </a:r>
          </a:p>
          <a:p>
            <a:pPr marL="457200" lvl="1" indent="0" fontAlgn="base">
              <a:lnSpc>
                <a:spcPct val="80000"/>
              </a:lnSpc>
              <a:spcAft>
                <a:spcPct val="0"/>
              </a:spcAft>
              <a:buNone/>
              <a:defRPr/>
            </a:pPr>
            <a:endParaRPr lang="en-US" altLang="en-US" sz="2800" kern="0" dirty="0">
              <a:solidFill>
                <a:srgbClr val="000000"/>
              </a:solidFill>
              <a:latin typeface="Arial"/>
              <a:cs typeface="Arial"/>
            </a:endParaRPr>
          </a:p>
          <a:p>
            <a:pPr marL="457200" lvl="1" indent="0" fontAlgn="base">
              <a:lnSpc>
                <a:spcPct val="80000"/>
              </a:lnSpc>
              <a:spcAft>
                <a:spcPct val="0"/>
              </a:spcAft>
              <a:buNone/>
              <a:defRPr/>
            </a:pPr>
            <a:r>
              <a:rPr lang="en-US" altLang="en-US" sz="2800" kern="0" dirty="0">
                <a:solidFill>
                  <a:srgbClr val="000000"/>
                </a:solidFill>
                <a:latin typeface="Arial"/>
                <a:cs typeface="Arial"/>
              </a:rPr>
              <a:t>Report forms for all the above are posted on the UCDOH webpage.</a:t>
            </a:r>
          </a:p>
          <a:p>
            <a:endParaRPr lang="en-US" dirty="0"/>
          </a:p>
        </p:txBody>
      </p:sp>
    </p:spTree>
    <p:extLst>
      <p:ext uri="{BB962C8B-B14F-4D97-AF65-F5344CB8AC3E}">
        <p14:creationId xmlns:p14="http://schemas.microsoft.com/office/powerpoint/2010/main" val="1136044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3150FB5-6B44-4EA6-A37C-6CBD92C34EC5}"/>
              </a:ext>
            </a:extLst>
          </p:cNvPr>
          <p:cNvSpPr>
            <a:spLocks noGrp="1"/>
          </p:cNvSpPr>
          <p:nvPr>
            <p:ph type="title"/>
          </p:nvPr>
        </p:nvSpPr>
        <p:spPr>
          <a:xfrm>
            <a:off x="751335" y="802216"/>
            <a:ext cx="6155988" cy="958030"/>
          </a:xfrm>
        </p:spPr>
        <p:txBody>
          <a:bodyPr anchor="b">
            <a:normAutofit/>
          </a:bodyPr>
          <a:lstStyle/>
          <a:p>
            <a:r>
              <a:rPr lang="en-US" sz="5600" dirty="0"/>
              <a:t>2022 Recap</a:t>
            </a:r>
          </a:p>
        </p:txBody>
      </p:sp>
      <p:cxnSp>
        <p:nvCxnSpPr>
          <p:cNvPr id="1033" name="Straight Connector 1032">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806470"/>
            <a:ext cx="7903723" cy="0"/>
          </a:xfrm>
          <a:prstGeom prst="line">
            <a:avLst/>
          </a:prstGeom>
          <a:ln w="25400" cap="sq">
            <a:gradFill flip="none" rotWithShape="1">
              <a:gsLst>
                <a:gs pos="0">
                  <a:schemeClr val="accent1"/>
                </a:gs>
                <a:gs pos="100000">
                  <a:schemeClr val="accent2"/>
                </a:gs>
              </a:gsLst>
              <a:lin ang="10800000" scaled="0"/>
              <a:tileRect/>
            </a:gra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E0D7185-E746-4910-B55E-E6157D60C836}"/>
              </a:ext>
            </a:extLst>
          </p:cNvPr>
          <p:cNvSpPr>
            <a:spLocks noGrp="1"/>
          </p:cNvSpPr>
          <p:nvPr>
            <p:ph idx="1"/>
          </p:nvPr>
        </p:nvSpPr>
        <p:spPr>
          <a:xfrm>
            <a:off x="453006" y="1899284"/>
            <a:ext cx="7450717" cy="4339586"/>
          </a:xfrm>
        </p:spPr>
        <p:txBody>
          <a:bodyPr anchor="t">
            <a:normAutofit lnSpcReduction="10000"/>
          </a:bodyPr>
          <a:lstStyle/>
          <a:p>
            <a:r>
              <a:rPr lang="en-US" sz="3200" dirty="0">
                <a:solidFill>
                  <a:schemeClr val="tx1">
                    <a:alpha val="80000"/>
                  </a:schemeClr>
                </a:solidFill>
              </a:rPr>
              <a:t>No Fatalities!!</a:t>
            </a:r>
          </a:p>
          <a:p>
            <a:r>
              <a:rPr lang="en-US" sz="3200" dirty="0">
                <a:solidFill>
                  <a:schemeClr val="tx1">
                    <a:alpha val="80000"/>
                  </a:schemeClr>
                </a:solidFill>
              </a:rPr>
              <a:t>No Drowning or Near Drowning!!</a:t>
            </a:r>
          </a:p>
          <a:p>
            <a:r>
              <a:rPr lang="en-US" sz="3200" dirty="0">
                <a:solidFill>
                  <a:schemeClr val="tx1">
                    <a:alpha val="80000"/>
                  </a:schemeClr>
                </a:solidFill>
              </a:rPr>
              <a:t>Outbreaks (2 or more cases of a similar illness associated with a common exposure) </a:t>
            </a:r>
          </a:p>
          <a:p>
            <a:pPr lvl="1"/>
            <a:r>
              <a:rPr lang="en-US" sz="3200" dirty="0">
                <a:solidFill>
                  <a:schemeClr val="tx1">
                    <a:alpha val="80000"/>
                  </a:schemeClr>
                </a:solidFill>
              </a:rPr>
              <a:t>3 Influenza A with 18-31 cases.</a:t>
            </a:r>
          </a:p>
          <a:p>
            <a:pPr lvl="1"/>
            <a:r>
              <a:rPr lang="en-US" sz="3200" dirty="0">
                <a:solidFill>
                  <a:schemeClr val="tx1">
                    <a:alpha val="80000"/>
                  </a:schemeClr>
                </a:solidFill>
              </a:rPr>
              <a:t>1 Ill Food Worker with Hepatitis A.</a:t>
            </a:r>
          </a:p>
          <a:p>
            <a:r>
              <a:rPr lang="en-US" sz="3200" dirty="0">
                <a:solidFill>
                  <a:schemeClr val="tx1">
                    <a:alpha val="80000"/>
                  </a:schemeClr>
                </a:solidFill>
              </a:rPr>
              <a:t>COVID</a:t>
            </a:r>
          </a:p>
          <a:p>
            <a:pPr lvl="1"/>
            <a:r>
              <a:rPr lang="en-US" sz="3200" dirty="0">
                <a:solidFill>
                  <a:schemeClr val="tx1">
                    <a:alpha val="80000"/>
                  </a:schemeClr>
                </a:solidFill>
              </a:rPr>
              <a:t>About 3,600 Cases were Reported.</a:t>
            </a:r>
          </a:p>
          <a:p>
            <a:pPr marL="457200" lvl="1" indent="0">
              <a:buNone/>
            </a:pPr>
            <a:endParaRPr lang="en-US" sz="2000" dirty="0">
              <a:solidFill>
                <a:schemeClr val="tx1">
                  <a:alpha val="80000"/>
                </a:schemeClr>
              </a:solidFill>
            </a:endParaRPr>
          </a:p>
          <a:p>
            <a:endParaRPr lang="en-US" sz="2000" dirty="0">
              <a:solidFill>
                <a:schemeClr val="tx1">
                  <a:alpha val="80000"/>
                </a:schemeClr>
              </a:solidFill>
            </a:endParaRPr>
          </a:p>
        </p:txBody>
      </p:sp>
      <p:pic>
        <p:nvPicPr>
          <p:cNvPr id="1026" name="Picture 2">
            <a:extLst>
              <a:ext uri="{FF2B5EF4-FFF2-40B4-BE49-F238E27FC236}">
                <a16:creationId xmlns:a16="http://schemas.microsoft.com/office/drawing/2014/main" id="{0207BB53-B3E5-E493-119D-85543332247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72653" y="1980885"/>
            <a:ext cx="3548404" cy="3548404"/>
          </a:xfrm>
          <a:prstGeom prst="rect">
            <a:avLst/>
          </a:prstGeom>
          <a:noFill/>
          <a:extLst>
            <a:ext uri="{909E8E84-426E-40DD-AFC4-6F175D3DCCD1}">
              <a14:hiddenFill xmlns:a14="http://schemas.microsoft.com/office/drawing/2010/main">
                <a:solidFill>
                  <a:srgbClr val="FFFFFF"/>
                </a:solidFill>
              </a14:hiddenFill>
            </a:ext>
          </a:extLst>
        </p:spPr>
      </p:pic>
      <p:sp>
        <p:nvSpPr>
          <p:cNvPr id="103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4552" y="189928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endParaRPr lang="en-US"/>
          </a:p>
        </p:txBody>
      </p:sp>
      <p:sp>
        <p:nvSpPr>
          <p:cNvPr id="103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6862" y="218992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endParaRPr lang="en-US"/>
          </a:p>
        </p:txBody>
      </p:sp>
    </p:spTree>
    <p:extLst>
      <p:ext uri="{BB962C8B-B14F-4D97-AF65-F5344CB8AC3E}">
        <p14:creationId xmlns:p14="http://schemas.microsoft.com/office/powerpoint/2010/main" val="2239241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75745-E690-4C3E-A1C7-66F5B104D359}"/>
              </a:ext>
            </a:extLst>
          </p:cNvPr>
          <p:cNvSpPr>
            <a:spLocks noGrp="1"/>
          </p:cNvSpPr>
          <p:nvPr>
            <p:ph type="title"/>
          </p:nvPr>
        </p:nvSpPr>
        <p:spPr>
          <a:xfrm>
            <a:off x="759824" y="608966"/>
            <a:ext cx="10515600" cy="775697"/>
          </a:xfrm>
        </p:spPr>
        <p:txBody>
          <a:bodyPr/>
          <a:lstStyle/>
          <a:p>
            <a:r>
              <a:rPr lang="en-US" dirty="0"/>
              <a:t>       Mandated Reporting </a:t>
            </a:r>
          </a:p>
        </p:txBody>
      </p:sp>
      <p:sp>
        <p:nvSpPr>
          <p:cNvPr id="3" name="Content Placeholder 2">
            <a:extLst>
              <a:ext uri="{FF2B5EF4-FFF2-40B4-BE49-F238E27FC236}">
                <a16:creationId xmlns:a16="http://schemas.microsoft.com/office/drawing/2014/main" id="{5C8E1F77-42E2-4446-A527-356BDA222770}"/>
              </a:ext>
            </a:extLst>
          </p:cNvPr>
          <p:cNvSpPr>
            <a:spLocks noGrp="1"/>
          </p:cNvSpPr>
          <p:nvPr>
            <p:ph idx="1"/>
          </p:nvPr>
        </p:nvSpPr>
        <p:spPr>
          <a:xfrm>
            <a:off x="838200" y="1323703"/>
            <a:ext cx="10515600" cy="4853260"/>
          </a:xfrm>
        </p:spPr>
        <p:txBody>
          <a:bodyPr>
            <a:normAutofit fontScale="92500" lnSpcReduction="10000"/>
          </a:bodyPr>
          <a:lstStyle/>
          <a:p>
            <a:r>
              <a:rPr lang="en-US" sz="2600" b="0" i="0" dirty="0">
                <a:solidFill>
                  <a:srgbClr val="101820"/>
                </a:solidFill>
                <a:effectLst/>
                <a:latin typeface="Arial" panose="020B0604020202020204" pitchFamily="34" charset="0"/>
              </a:rPr>
              <a:t>New York State recognizes that certain professionals are specially equipped to fulfill the important role of mandated reporter of child abuse or maltreatment. Mandated reporters are required to report suspected child abuse or maltreatment </a:t>
            </a:r>
            <a:r>
              <a:rPr lang="en-US" sz="2600" b="1" i="0" dirty="0">
                <a:solidFill>
                  <a:srgbClr val="63666A"/>
                </a:solidFill>
                <a:effectLst/>
                <a:latin typeface="Arial" panose="020B0604020202020204" pitchFamily="34" charset="0"/>
              </a:rPr>
              <a:t>when, in their professional capacity</a:t>
            </a:r>
            <a:r>
              <a:rPr lang="en-US" sz="2600" b="0" i="0" dirty="0">
                <a:solidFill>
                  <a:srgbClr val="101820"/>
                </a:solidFill>
                <a:effectLst/>
                <a:latin typeface="Arial" panose="020B0604020202020204" pitchFamily="34" charset="0"/>
              </a:rPr>
              <a:t>, they are presented with </a:t>
            </a:r>
            <a:r>
              <a:rPr lang="en-US" sz="2600" b="1" i="0" dirty="0">
                <a:solidFill>
                  <a:srgbClr val="63666A"/>
                </a:solidFill>
                <a:effectLst/>
                <a:latin typeface="Arial" panose="020B0604020202020204" pitchFamily="34" charset="0"/>
              </a:rPr>
              <a:t>reasonable cause to suspect</a:t>
            </a:r>
            <a:r>
              <a:rPr lang="en-US" sz="2600" b="0" i="0" dirty="0">
                <a:solidFill>
                  <a:srgbClr val="101820"/>
                </a:solidFill>
                <a:effectLst/>
                <a:latin typeface="Arial" panose="020B0604020202020204" pitchFamily="34" charset="0"/>
              </a:rPr>
              <a:t> child abuse or maltreatment.</a:t>
            </a:r>
          </a:p>
          <a:p>
            <a:r>
              <a:rPr lang="en-US" sz="2600" b="0" i="0" dirty="0">
                <a:solidFill>
                  <a:srgbClr val="101820"/>
                </a:solidFill>
                <a:effectLst/>
                <a:latin typeface="Arial" panose="020B0604020202020204" pitchFamily="34" charset="0"/>
              </a:rPr>
              <a:t>Director of a children's overnight camp, summer day camp, or traveling summer day camp </a:t>
            </a:r>
            <a:r>
              <a:rPr lang="en-US" sz="2600" b="0" i="0" u="sng" dirty="0">
                <a:solidFill>
                  <a:srgbClr val="101820"/>
                </a:solidFill>
                <a:effectLst/>
                <a:latin typeface="Arial" panose="020B0604020202020204" pitchFamily="34" charset="0"/>
              </a:rPr>
              <a:t>are</a:t>
            </a:r>
            <a:r>
              <a:rPr lang="en-US" sz="2600" b="0" i="0" dirty="0">
                <a:solidFill>
                  <a:srgbClr val="101820"/>
                </a:solidFill>
                <a:effectLst/>
                <a:latin typeface="Arial" panose="020B0604020202020204" pitchFamily="34" charset="0"/>
              </a:rPr>
              <a:t> mandated reporters.</a:t>
            </a:r>
          </a:p>
          <a:p>
            <a:r>
              <a:rPr lang="en-US" sz="2600" b="0" i="0" dirty="0">
                <a:solidFill>
                  <a:srgbClr val="101820"/>
                </a:solidFill>
                <a:effectLst/>
                <a:latin typeface="Arial" panose="020B0604020202020204" pitchFamily="34" charset="0"/>
              </a:rPr>
              <a:t>Mandated reporters can participate in a </a:t>
            </a:r>
            <a:r>
              <a:rPr lang="en-US" sz="2600" b="1" i="0" dirty="0">
                <a:solidFill>
                  <a:srgbClr val="63666A"/>
                </a:solidFill>
                <a:effectLst/>
                <a:latin typeface="Arial" panose="020B0604020202020204" pitchFamily="34" charset="0"/>
              </a:rPr>
              <a:t>2-hour</a:t>
            </a:r>
            <a:r>
              <a:rPr lang="en-US" sz="2600" b="0" i="0" dirty="0">
                <a:solidFill>
                  <a:srgbClr val="101820"/>
                </a:solidFill>
                <a:effectLst/>
                <a:latin typeface="Arial" panose="020B0604020202020204" pitchFamily="34" charset="0"/>
              </a:rPr>
              <a:t> web-based online training course at any time, 24/7, provided by the Office of Children and Family Services at </a:t>
            </a:r>
            <a:r>
              <a:rPr lang="en-US" sz="2600" b="0" i="0" dirty="0">
                <a:solidFill>
                  <a:srgbClr val="101820"/>
                </a:solidFill>
                <a:effectLst/>
                <a:latin typeface="Arial" panose="020B0604020202020204" pitchFamily="34" charset="0"/>
                <a:hlinkClick r:id="rId2"/>
              </a:rPr>
              <a:t>https://www.nysmandatedreporter.org/TrainingCourses.aspx</a:t>
            </a:r>
            <a:endParaRPr lang="en-US" sz="2600" b="0" i="0" dirty="0">
              <a:solidFill>
                <a:srgbClr val="101820"/>
              </a:solidFill>
              <a:effectLst/>
              <a:latin typeface="Arial" panose="020B0604020202020204" pitchFamily="34" charset="0"/>
            </a:endParaRPr>
          </a:p>
          <a:p>
            <a:r>
              <a:rPr lang="en-US" sz="2600" b="0" i="0" dirty="0">
                <a:solidFill>
                  <a:srgbClr val="101820"/>
                </a:solidFill>
                <a:effectLst/>
                <a:latin typeface="Arial" panose="020B0604020202020204" pitchFamily="34" charset="0"/>
              </a:rPr>
              <a:t>Allegation of Abuse Report Form can be found on the UCDOH webpage.</a:t>
            </a:r>
          </a:p>
          <a:p>
            <a:endParaRPr lang="en-US" dirty="0"/>
          </a:p>
        </p:txBody>
      </p:sp>
    </p:spTree>
    <p:extLst>
      <p:ext uri="{BB962C8B-B14F-4D97-AF65-F5344CB8AC3E}">
        <p14:creationId xmlns:p14="http://schemas.microsoft.com/office/powerpoint/2010/main" val="24653414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25451-8FDF-B7D2-6A32-D5BD5362BEB7}"/>
              </a:ext>
            </a:extLst>
          </p:cNvPr>
          <p:cNvSpPr>
            <a:spLocks noGrp="1"/>
          </p:cNvSpPr>
          <p:nvPr>
            <p:ph type="ctrTitle"/>
          </p:nvPr>
        </p:nvSpPr>
        <p:spPr>
          <a:xfrm>
            <a:off x="1196640" y="327171"/>
            <a:ext cx="8915399" cy="771787"/>
          </a:xfrm>
        </p:spPr>
        <p:txBody>
          <a:bodyPr>
            <a:normAutofit/>
          </a:bodyPr>
          <a:lstStyle/>
          <a:p>
            <a:r>
              <a:rPr lang="en-US" sz="4400" dirty="0"/>
              <a:t>Mandated Reporting </a:t>
            </a:r>
          </a:p>
        </p:txBody>
      </p:sp>
      <p:sp>
        <p:nvSpPr>
          <p:cNvPr id="3" name="Subtitle 2">
            <a:extLst>
              <a:ext uri="{FF2B5EF4-FFF2-40B4-BE49-F238E27FC236}">
                <a16:creationId xmlns:a16="http://schemas.microsoft.com/office/drawing/2014/main" id="{F858C3AD-C00F-E8CC-3DE0-543690A731FA}"/>
              </a:ext>
            </a:extLst>
          </p:cNvPr>
          <p:cNvSpPr>
            <a:spLocks noGrp="1"/>
          </p:cNvSpPr>
          <p:nvPr>
            <p:ph type="subTitle" idx="1"/>
          </p:nvPr>
        </p:nvSpPr>
        <p:spPr>
          <a:xfrm>
            <a:off x="1543575" y="1098958"/>
            <a:ext cx="10268124" cy="5360565"/>
          </a:xfrm>
        </p:spPr>
        <p:txBody>
          <a:bodyPr>
            <a:normAutofit/>
          </a:bodyPr>
          <a:lstStyle/>
          <a:p>
            <a:r>
              <a:rPr lang="en-US" dirty="0"/>
              <a:t>•	The Ulster County Family and Child Advocacy Center (FCAC), located at 51 Hurley Avenue, in Kingston, also provides a free 40-minute training for Children’s Day and Overnight Camp Staff.</a:t>
            </a:r>
          </a:p>
          <a:p>
            <a:r>
              <a:rPr lang="en-US" dirty="0"/>
              <a:t>•	The training, Less is More, meets the New York State DOH requirement for training in Child Abuse Recognition and Prevention (DOH Subpart 7-2)</a:t>
            </a:r>
          </a:p>
          <a:p>
            <a:r>
              <a:rPr lang="en-US" dirty="0"/>
              <a:t>•	Training objectives include:</a:t>
            </a:r>
          </a:p>
          <a:p>
            <a:r>
              <a:rPr lang="en-US" dirty="0"/>
              <a:t>o	What is needed to make a call to the State Central Registry (SCR)</a:t>
            </a:r>
          </a:p>
          <a:p>
            <a:r>
              <a:rPr lang="en-US" dirty="0"/>
              <a:t>o	How to gather the necessary information without questioning the child</a:t>
            </a:r>
          </a:p>
          <a:p>
            <a:r>
              <a:rPr lang="en-US" dirty="0"/>
              <a:t>o	Importance of the role of a Mandated Reporter</a:t>
            </a:r>
          </a:p>
          <a:p>
            <a:r>
              <a:rPr lang="en-US" dirty="0"/>
              <a:t>o	What a CAC is and how it works</a:t>
            </a:r>
          </a:p>
          <a:p>
            <a:r>
              <a:rPr lang="en-US" dirty="0"/>
              <a:t>o	Why some cases do not move forward</a:t>
            </a:r>
          </a:p>
          <a:p>
            <a:endParaRPr lang="en-US" dirty="0"/>
          </a:p>
          <a:p>
            <a:r>
              <a:rPr lang="en-US" dirty="0"/>
              <a:t>To request more information or to schedule a training, please call the FCAC at (845) 334-5155 or contact Mary Trish Cina, Assistant Director of Services at </a:t>
            </a:r>
            <a:r>
              <a:rPr lang="en-US" u="sng" dirty="0">
                <a:hlinkClick r:id="rId2"/>
              </a:rPr>
              <a:t>maci@co.ulster.ny.us</a:t>
            </a:r>
            <a:endParaRPr lang="en-US" u="sng" dirty="0"/>
          </a:p>
          <a:p>
            <a:endParaRPr lang="en-US" u="sng" dirty="0"/>
          </a:p>
          <a:p>
            <a:endParaRPr lang="en-US" dirty="0"/>
          </a:p>
        </p:txBody>
      </p:sp>
    </p:spTree>
    <p:extLst>
      <p:ext uri="{BB962C8B-B14F-4D97-AF65-F5344CB8AC3E}">
        <p14:creationId xmlns:p14="http://schemas.microsoft.com/office/powerpoint/2010/main" val="32479958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2FEB41-EBD3-45CC-A4D2-9BFF02274FA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03768" cy="8289758"/>
          </a:xfrm>
          <a:prstGeom prst="rect">
            <a:avLst/>
          </a:prstGeom>
        </p:spPr>
      </p:pic>
      <p:sp>
        <p:nvSpPr>
          <p:cNvPr id="2" name="Title 1">
            <a:extLst>
              <a:ext uri="{FF2B5EF4-FFF2-40B4-BE49-F238E27FC236}">
                <a16:creationId xmlns:a16="http://schemas.microsoft.com/office/drawing/2014/main" id="{5D325E93-49E0-4593-86C2-2A05EED6AC2B}"/>
              </a:ext>
            </a:extLst>
          </p:cNvPr>
          <p:cNvSpPr>
            <a:spLocks noGrp="1"/>
          </p:cNvSpPr>
          <p:nvPr>
            <p:ph type="ctrTitle"/>
          </p:nvPr>
        </p:nvSpPr>
        <p:spPr>
          <a:xfrm>
            <a:off x="1524000" y="165463"/>
            <a:ext cx="9144000" cy="809897"/>
          </a:xfrm>
        </p:spPr>
        <p:txBody>
          <a:bodyPr>
            <a:normAutofit/>
          </a:bodyPr>
          <a:lstStyle/>
          <a:p>
            <a:r>
              <a:rPr lang="en-US" sz="3600" b="1" dirty="0">
                <a:solidFill>
                  <a:srgbClr val="0070C0"/>
                </a:solidFill>
                <a:effectLst>
                  <a:reflection endPos="0" dist="63500" dir="5400000" sy="-100000" algn="bl" rotWithShape="0"/>
                </a:effectLst>
              </a:rPr>
              <a:t>Trip Swimming and Aquatics Director </a:t>
            </a:r>
            <a:endParaRPr lang="en-US" sz="3600" dirty="0">
              <a:solidFill>
                <a:srgbClr val="0070C0"/>
              </a:solidFill>
              <a:effectLst>
                <a:reflection endPos="0" dist="63500" dir="5400000" sy="-100000" algn="bl" rotWithShape="0"/>
              </a:effectLst>
            </a:endParaRPr>
          </a:p>
        </p:txBody>
      </p:sp>
      <p:sp>
        <p:nvSpPr>
          <p:cNvPr id="3" name="Subtitle 2">
            <a:extLst>
              <a:ext uri="{FF2B5EF4-FFF2-40B4-BE49-F238E27FC236}">
                <a16:creationId xmlns:a16="http://schemas.microsoft.com/office/drawing/2014/main" id="{7CB7B90C-6643-4194-A13D-830CACBBEAAD}"/>
              </a:ext>
            </a:extLst>
          </p:cNvPr>
          <p:cNvSpPr>
            <a:spLocks noGrp="1"/>
          </p:cNvSpPr>
          <p:nvPr>
            <p:ph type="subTitle" idx="1"/>
          </p:nvPr>
        </p:nvSpPr>
        <p:spPr>
          <a:xfrm>
            <a:off x="397042" y="1140823"/>
            <a:ext cx="11587435" cy="6057645"/>
          </a:xfrm>
        </p:spPr>
        <p:txBody>
          <a:bodyPr>
            <a:normAutofit/>
          </a:bodyPr>
          <a:lstStyle/>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If your camp plans on swimming, even for a 1-day field trip, you are required to have an approved Camp Trip Swimming safety plan appendix on file and a certified Aquatics Director. </a:t>
            </a:r>
          </a:p>
          <a:p>
            <a:pPr marL="342900" marR="0" lvl="0" indent="-342900" algn="l" defTabSz="914400" rtl="0" eaLnBrk="0" fontAlgn="base" latinLnBrk="0" hangingPunct="0">
              <a:lnSpc>
                <a:spcPct val="90000"/>
              </a:lnSpc>
              <a:spcBef>
                <a:spcPts val="1000"/>
              </a:spcBef>
              <a:spcAft>
                <a:spcPct val="0"/>
              </a:spcAft>
              <a:buClrTx/>
              <a:buSzTx/>
              <a:buFont typeface="Wingdings" panose="05000000000000000000" pitchFamily="2" charset="2"/>
              <a:buChar char="Ø"/>
              <a:tabLst/>
              <a:defRPr/>
            </a:pPr>
            <a:r>
              <a:rPr kumimoji="0" lang="en-US"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 camp Aquatics Director must oversee all swimming activities that occur at swimming pools and bathing beaches operated as part of a children’s camp. </a:t>
            </a:r>
          </a:p>
          <a:p>
            <a:pPr marL="685800" marR="0" lvl="1" indent="-228600" algn="l" defTabSz="914400" rtl="0" eaLnBrk="0" fontAlgn="base" latinLnBrk="0" hangingPunct="0">
              <a:lnSpc>
                <a:spcPct val="90000"/>
              </a:lnSpc>
              <a:spcBef>
                <a:spcPts val="500"/>
              </a:spcBef>
              <a:spcAft>
                <a:spcPct val="0"/>
              </a:spcAft>
              <a:buClrTx/>
              <a:buSzTx/>
              <a:buFontTx/>
              <a:buChar char="•"/>
              <a:tabLst/>
              <a:defRPr/>
            </a:pPr>
            <a:r>
              <a:rPr kumimoji="0" lang="en-US" sz="24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When swimming is onsite, this person shall supervise lifeguards and other required staff during swimming activities and implement the camp safety plan and oversee all aspects of the buddy check.</a:t>
            </a:r>
          </a:p>
          <a:p>
            <a:pPr marL="685800" marR="0" lvl="1" indent="-228600" algn="l" defTabSz="914400" rtl="0" eaLnBrk="0" fontAlgn="base" latinLnBrk="0" hangingPunct="0">
              <a:lnSpc>
                <a:spcPct val="90000"/>
              </a:lnSpc>
              <a:spcBef>
                <a:spcPts val="500"/>
              </a:spcBef>
              <a:spcAft>
                <a:spcPct val="0"/>
              </a:spcAft>
              <a:buClrTx/>
              <a:buSzTx/>
              <a:buFontTx/>
              <a:buChar char="•"/>
              <a:tabLst/>
              <a:defRPr/>
            </a:pPr>
            <a:r>
              <a:rPr kumimoji="0" lang="en-US" sz="24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When swimming is offsite, they must implement the camp safety plan and oversee all aspects of the buddy check.</a:t>
            </a:r>
          </a:p>
          <a:p>
            <a:pPr marL="685800" marR="0" lvl="1" indent="-228600" algn="l" defTabSz="914400" rtl="0" eaLnBrk="0" fontAlgn="base" latinLnBrk="0" hangingPunct="0">
              <a:lnSpc>
                <a:spcPct val="90000"/>
              </a:lnSpc>
              <a:spcBef>
                <a:spcPts val="500"/>
              </a:spcBef>
              <a:spcAft>
                <a:spcPct val="0"/>
              </a:spcAft>
              <a:buClrTx/>
              <a:buSzTx/>
              <a:buFontTx/>
              <a:buChar char="•"/>
              <a:tabLst/>
              <a:defRPr/>
            </a:pPr>
            <a:endParaRPr kumimoji="0" lang="en-US" altLang="en-US" sz="240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342900" marR="0" lvl="0" indent="-342900" algn="l" defTabSz="914400" rtl="0" eaLnBrk="0" fontAlgn="base" latinLnBrk="0" hangingPunct="0">
              <a:lnSpc>
                <a:spcPct val="90000"/>
              </a:lnSpc>
              <a:spcBef>
                <a:spcPts val="1000"/>
              </a:spcBef>
              <a:spcAft>
                <a:spcPct val="0"/>
              </a:spcAft>
              <a:buClrTx/>
              <a:buSzTx/>
              <a:buFont typeface="Wingdings" panose="05000000000000000000" pitchFamily="2" charset="2"/>
              <a:buChar char="Ø"/>
              <a:tabLst/>
              <a:defRPr/>
            </a:pPr>
            <a:r>
              <a:rPr kumimoji="0" lang="en-US" altLang="en-US"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Although the Lifeguard Management class is only being offered online, certifications must be accompanied by a separate certification or statement from the instructor indicating an </a:t>
            </a:r>
            <a:r>
              <a:rPr kumimoji="0" lang="en-US" altLang="en-US" i="0" u="sng"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in-person</a:t>
            </a:r>
            <a:r>
              <a:rPr kumimoji="0" lang="en-US" altLang="en-US"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testing session.</a:t>
            </a:r>
          </a:p>
          <a:p>
            <a:endParaRPr lang="en-US" dirty="0"/>
          </a:p>
        </p:txBody>
      </p:sp>
    </p:spTree>
    <p:extLst>
      <p:ext uri="{BB962C8B-B14F-4D97-AF65-F5344CB8AC3E}">
        <p14:creationId xmlns:p14="http://schemas.microsoft.com/office/powerpoint/2010/main" val="7419272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dark&#10;&#10;Description automatically generated">
            <a:extLst>
              <a:ext uri="{FF2B5EF4-FFF2-40B4-BE49-F238E27FC236}">
                <a16:creationId xmlns:a16="http://schemas.microsoft.com/office/drawing/2014/main" id="{41B346F9-7193-4780-BFF7-80C76235995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3055294"/>
            <a:ext cx="12191999" cy="3670360"/>
          </a:xfrm>
          <a:prstGeom prst="rect">
            <a:avLst/>
          </a:prstGeom>
        </p:spPr>
      </p:pic>
      <p:sp>
        <p:nvSpPr>
          <p:cNvPr id="2" name="Title 1">
            <a:extLst>
              <a:ext uri="{FF2B5EF4-FFF2-40B4-BE49-F238E27FC236}">
                <a16:creationId xmlns:a16="http://schemas.microsoft.com/office/drawing/2014/main" id="{1D8BE1AD-0BA3-48E0-B7BF-95E13FAF5EBC}"/>
              </a:ext>
            </a:extLst>
          </p:cNvPr>
          <p:cNvSpPr>
            <a:spLocks noGrp="1"/>
          </p:cNvSpPr>
          <p:nvPr>
            <p:ph type="title"/>
          </p:nvPr>
        </p:nvSpPr>
        <p:spPr>
          <a:xfrm>
            <a:off x="838200" y="132347"/>
            <a:ext cx="10515600" cy="902370"/>
          </a:xfrm>
        </p:spPr>
        <p:txBody>
          <a:bodyPr>
            <a:normAutofit/>
          </a:bodyPr>
          <a:lstStyle/>
          <a:p>
            <a:pPr algn="ctr"/>
            <a:r>
              <a:rPr lang="en-US" b="1" dirty="0">
                <a:solidFill>
                  <a:srgbClr val="0070C0"/>
                </a:solidFill>
              </a:rPr>
              <a:t>Aquatics Director </a:t>
            </a:r>
          </a:p>
        </p:txBody>
      </p:sp>
      <p:sp>
        <p:nvSpPr>
          <p:cNvPr id="3" name="Content Placeholder 2">
            <a:extLst>
              <a:ext uri="{FF2B5EF4-FFF2-40B4-BE49-F238E27FC236}">
                <a16:creationId xmlns:a16="http://schemas.microsoft.com/office/drawing/2014/main" id="{7FCDCA0F-99ED-4A7F-AEFF-A58128EB393A}"/>
              </a:ext>
            </a:extLst>
          </p:cNvPr>
          <p:cNvSpPr>
            <a:spLocks noGrp="1"/>
          </p:cNvSpPr>
          <p:nvPr>
            <p:ph idx="1"/>
          </p:nvPr>
        </p:nvSpPr>
        <p:spPr>
          <a:xfrm>
            <a:off x="254543" y="1034716"/>
            <a:ext cx="11428376" cy="5690938"/>
          </a:xfrm>
        </p:spPr>
        <p:txBody>
          <a:bodyPr>
            <a:normAutofit lnSpcReduction="10000"/>
          </a:bodyPr>
          <a:lstStyle/>
          <a:p>
            <a:pPr marL="0" indent="0">
              <a:buNone/>
            </a:pPr>
            <a:r>
              <a:rPr lang="en-US" sz="21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The camp aquatics director must:</a:t>
            </a:r>
          </a:p>
          <a:p>
            <a:pPr lvl="1">
              <a:buFont typeface="Arial"/>
              <a:buChar char="•"/>
            </a:pPr>
            <a:r>
              <a:rPr lang="en-US" sz="21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be at least 21 years of age and have a minimum of:</a:t>
            </a:r>
          </a:p>
          <a:p>
            <a:pPr lvl="1">
              <a:buFont typeface="Arial"/>
              <a:buChar char="•"/>
            </a:pPr>
            <a:r>
              <a:rPr lang="en-US" sz="21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one season of previous experience as a camp aquatics director at a New York State children’s camp; or</a:t>
            </a:r>
          </a:p>
          <a:p>
            <a:pPr lvl="1">
              <a:buFont typeface="Arial"/>
              <a:buChar char="•"/>
            </a:pPr>
            <a:r>
              <a:rPr lang="en-US" sz="21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two seasons of previous experience consisting of at least 12 weeks as a children’s camp lifeguard which had more than one lifeguard supervising it at a time; or</a:t>
            </a:r>
          </a:p>
          <a:p>
            <a:pPr lvl="1">
              <a:buFont typeface="Arial"/>
              <a:buChar char="•"/>
            </a:pPr>
            <a:r>
              <a:rPr lang="en-US" sz="21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18 weeks of previous experience as a lifeguard at a swimming pool or bathing beach, which had more than one lifeguard supervising it at a time.</a:t>
            </a:r>
            <a:br>
              <a:rPr lang="en-US" sz="21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br>
            <a:endParaRPr lang="en-US" sz="21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endParaRPr>
          </a:p>
          <a:p>
            <a:pPr>
              <a:buFont typeface="Arial"/>
              <a:buChar char="•"/>
            </a:pPr>
            <a:r>
              <a:rPr lang="en-US" sz="2100" b="1" dirty="0">
                <a:solidFill>
                  <a:srgbClr val="000000"/>
                </a:solidFill>
                <a:latin typeface="Calibri" panose="020F0502020204030204" pitchFamily="34" charset="0"/>
                <a:ea typeface="Cambria" panose="02040503050406030204" pitchFamily="18" charset="0"/>
                <a:cs typeface="Calibri" panose="020F0502020204030204" pitchFamily="34" charset="0"/>
              </a:rPr>
              <a:t>H</a:t>
            </a:r>
            <a:r>
              <a:rPr lang="en-US" sz="21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old an accepted and current cardiopulmonary resuscitation (CPR) certificate as listed on the Fact Sheet.</a:t>
            </a:r>
          </a:p>
          <a:p>
            <a:pPr>
              <a:buFont typeface="Arial"/>
              <a:buChar char="•"/>
            </a:pPr>
            <a:endParaRPr lang="en-US" sz="21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endParaRPr>
          </a:p>
          <a:p>
            <a:pPr>
              <a:buFont typeface="Arial"/>
              <a:buChar char="•"/>
            </a:pPr>
            <a:r>
              <a:rPr lang="en-US" sz="2100" b="1" dirty="0">
                <a:solidFill>
                  <a:srgbClr val="000000"/>
                </a:solidFill>
                <a:latin typeface="Calibri" panose="020F0502020204030204" pitchFamily="34" charset="0"/>
                <a:ea typeface="Cambria" panose="02040503050406030204" pitchFamily="18" charset="0"/>
                <a:cs typeface="Calibri" panose="020F0502020204030204" pitchFamily="34" charset="0"/>
              </a:rPr>
              <a:t>A</a:t>
            </a:r>
            <a:r>
              <a:rPr lang="en-US" sz="21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nnually review and document the review of the camp’s safety plan for swimming.</a:t>
            </a:r>
          </a:p>
          <a:p>
            <a:pPr>
              <a:buFont typeface="Arial"/>
              <a:buChar char="•"/>
            </a:pPr>
            <a:endParaRPr lang="en-US" sz="21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endParaRPr>
          </a:p>
          <a:p>
            <a:pPr marL="0" lvl="0" indent="0" fontAlgn="base">
              <a:spcBef>
                <a:spcPct val="0"/>
              </a:spcBef>
              <a:spcAft>
                <a:spcPct val="0"/>
              </a:spcAft>
              <a:buNone/>
            </a:pPr>
            <a:r>
              <a:rPr lang="en-US" sz="2100" b="1" dirty="0">
                <a:solidFill>
                  <a:srgbClr val="000000"/>
                </a:solidFill>
                <a:latin typeface="Calibri" panose="020F0502020204030204" pitchFamily="34" charset="0"/>
                <a:ea typeface="Cambria" panose="02040503050406030204" pitchFamily="18" charset="0"/>
                <a:cs typeface="Calibri" panose="020F0502020204030204" pitchFamily="34" charset="0"/>
              </a:rPr>
              <a:t>	Example: </a:t>
            </a:r>
            <a:r>
              <a:rPr lang="en-US" altLang="en-US" sz="2100" b="1" dirty="0">
                <a:solidFill>
                  <a:srgbClr val="000000"/>
                </a:solidFill>
                <a:latin typeface="Calibri" panose="020F0502020204030204" pitchFamily="34" charset="0"/>
                <a:ea typeface="Cambria" panose="02040503050406030204" pitchFamily="18" charset="0"/>
                <a:cs typeface="Calibri" panose="020F0502020204030204" pitchFamily="34" charset="0"/>
              </a:rPr>
              <a:t>I_______________, the aquatics director for camp ___________, have reviewed the camp safety plan and will operate the aquatics program accordingly.</a:t>
            </a:r>
          </a:p>
          <a:p>
            <a:pPr marL="0" lvl="0" indent="0" fontAlgn="base">
              <a:spcBef>
                <a:spcPct val="0"/>
              </a:spcBef>
              <a:spcAft>
                <a:spcPct val="0"/>
              </a:spcAft>
              <a:buNone/>
            </a:pPr>
            <a:r>
              <a:rPr lang="en-US" altLang="en-US" sz="2100" b="1" dirty="0">
                <a:solidFill>
                  <a:srgbClr val="000000"/>
                </a:solidFill>
                <a:latin typeface="Calibri" panose="020F0502020204030204" pitchFamily="34" charset="0"/>
                <a:ea typeface="Cambria" panose="02040503050406030204" pitchFamily="18" charset="0"/>
                <a:cs typeface="Calibri" panose="020F0502020204030204" pitchFamily="34" charset="0"/>
              </a:rPr>
              <a:t>	                 Date ____________  </a:t>
            </a:r>
            <a:endParaRPr lang="en-US" sz="21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endParaRPr>
          </a:p>
          <a:p>
            <a:pPr marL="0" indent="0">
              <a:buNone/>
            </a:pPr>
            <a:endParaRPr lang="en-US" dirty="0"/>
          </a:p>
        </p:txBody>
      </p:sp>
      <p:pic>
        <p:nvPicPr>
          <p:cNvPr id="11" name="Picture 10" descr="A picture containing whistle&#10;&#10;Description automatically generated">
            <a:extLst>
              <a:ext uri="{FF2B5EF4-FFF2-40B4-BE49-F238E27FC236}">
                <a16:creationId xmlns:a16="http://schemas.microsoft.com/office/drawing/2014/main" id="{4BFE1902-0558-4D0C-AC52-8D9F0F04F7A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925023" y="365125"/>
            <a:ext cx="3012435" cy="1255181"/>
          </a:xfrm>
          <a:prstGeom prst="rect">
            <a:avLst/>
          </a:prstGeom>
        </p:spPr>
      </p:pic>
    </p:spTree>
    <p:extLst>
      <p:ext uri="{BB962C8B-B14F-4D97-AF65-F5344CB8AC3E}">
        <p14:creationId xmlns:p14="http://schemas.microsoft.com/office/powerpoint/2010/main" val="3047507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lbur\AppData\Local\Microsoft\Windows\Temporary Internet Files\Content.IE5\ZSKWH3UX\lifesaver[1].png">
            <a:extLst>
              <a:ext uri="{FF2B5EF4-FFF2-40B4-BE49-F238E27FC236}">
                <a16:creationId xmlns:a16="http://schemas.microsoft.com/office/drawing/2014/main" id="{4B6EE23A-7C9F-4B70-9527-CF77F84C81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85910" y="114301"/>
            <a:ext cx="3006090" cy="30060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10;&#10;Description automatically generated with medium confidence">
            <a:extLst>
              <a:ext uri="{FF2B5EF4-FFF2-40B4-BE49-F238E27FC236}">
                <a16:creationId xmlns:a16="http://schemas.microsoft.com/office/drawing/2014/main" id="{B3F2FEBD-96A8-4C3B-96A1-45C138183A8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80474" y="3621504"/>
            <a:ext cx="12011526" cy="4716380"/>
          </a:xfrm>
          <a:prstGeom prst="rect">
            <a:avLst/>
          </a:prstGeom>
        </p:spPr>
      </p:pic>
      <p:sp>
        <p:nvSpPr>
          <p:cNvPr id="2" name="Title 1">
            <a:extLst>
              <a:ext uri="{FF2B5EF4-FFF2-40B4-BE49-F238E27FC236}">
                <a16:creationId xmlns:a16="http://schemas.microsoft.com/office/drawing/2014/main" id="{061C41BF-996C-4A91-AFF9-20B82C5BA3A1}"/>
              </a:ext>
            </a:extLst>
          </p:cNvPr>
          <p:cNvSpPr>
            <a:spLocks noGrp="1"/>
          </p:cNvSpPr>
          <p:nvPr>
            <p:ph type="title"/>
          </p:nvPr>
        </p:nvSpPr>
        <p:spPr>
          <a:xfrm>
            <a:off x="838200" y="365126"/>
            <a:ext cx="10515600" cy="588185"/>
          </a:xfrm>
        </p:spPr>
        <p:txBody>
          <a:bodyPr>
            <a:normAutofit fontScale="90000"/>
          </a:bodyPr>
          <a:lstStyle/>
          <a:p>
            <a:pPr algn="ctr"/>
            <a:r>
              <a:rPr lang="en-US" b="1" dirty="0">
                <a:solidFill>
                  <a:srgbClr val="0070C0"/>
                </a:solidFill>
              </a:rPr>
              <a:t>Aquatics Director </a:t>
            </a:r>
          </a:p>
        </p:txBody>
      </p:sp>
      <p:sp>
        <p:nvSpPr>
          <p:cNvPr id="3" name="Content Placeholder 2">
            <a:extLst>
              <a:ext uri="{FF2B5EF4-FFF2-40B4-BE49-F238E27FC236}">
                <a16:creationId xmlns:a16="http://schemas.microsoft.com/office/drawing/2014/main" id="{A4741015-836C-44AC-A023-CDC057D46590}"/>
              </a:ext>
            </a:extLst>
          </p:cNvPr>
          <p:cNvSpPr>
            <a:spLocks noGrp="1"/>
          </p:cNvSpPr>
          <p:nvPr>
            <p:ph idx="1"/>
          </p:nvPr>
        </p:nvSpPr>
        <p:spPr>
          <a:xfrm>
            <a:off x="379379" y="1155032"/>
            <a:ext cx="11459695" cy="4283242"/>
          </a:xfrm>
        </p:spPr>
        <p:txBody>
          <a:bodyPr>
            <a:normAutofit fontScale="92500" lnSpcReduction="10000"/>
          </a:bodyPr>
          <a:lstStyle/>
          <a:p>
            <a:pPr marL="0" marR="0" lvl="0" indent="0" algn="l" defTabSz="914400" rtl="0" eaLnBrk="1" fontAlgn="auto" latinLnBrk="0" hangingPunct="1">
              <a:lnSpc>
                <a:spcPct val="100000"/>
              </a:lnSpc>
              <a:spcBef>
                <a:spcPct val="20000"/>
              </a:spcBef>
              <a:spcAft>
                <a:spcPts val="0"/>
              </a:spcAft>
              <a:buClr>
                <a:srgbClr val="0BD0D9"/>
              </a:buClr>
              <a:buSzPct val="95000"/>
              <a:buNone/>
              <a:tabLst/>
              <a:defRPr/>
            </a:pPr>
            <a:r>
              <a:rPr kumimoji="0" lang="en-US" sz="22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WSI or a PSI is not an Aquatics Director, the Aquatics Director must have the Lifeguard Supervision and Management or Lifeguard Instructor certification, but an Aquatics Director may ALSO be your WSI and Lifeguard if certified to do so.</a:t>
            </a:r>
          </a:p>
          <a:p>
            <a:pPr marL="274320" marR="0" lvl="0" indent="-274320" algn="l" defTabSz="914400" rtl="0" eaLnBrk="1" fontAlgn="auto" latinLnBrk="0" hangingPunct="1">
              <a:lnSpc>
                <a:spcPct val="100000"/>
              </a:lnSpc>
              <a:spcBef>
                <a:spcPct val="20000"/>
              </a:spcBef>
              <a:spcAft>
                <a:spcPts val="0"/>
              </a:spcAft>
              <a:buClr>
                <a:srgbClr val="0BD0D9"/>
              </a:buClr>
              <a:buSzPct val="95000"/>
              <a:buFont typeface="Wingdings 2"/>
              <a:buChar char=""/>
              <a:tabLst/>
              <a:defRPr/>
            </a:pPr>
            <a:endParaRPr kumimoji="0" lang="en-US" sz="22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0" lang="en-US" sz="2400" b="0"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mn-cs"/>
              </a:rPr>
              <a:t>An Aquatics Director may not:</a:t>
            </a:r>
          </a:p>
          <a:p>
            <a:pPr marL="274320" marR="0" lvl="0" indent="-274320" algn="l" defTabSz="914400" rtl="0" eaLnBrk="1" fontAlgn="auto" latinLnBrk="0" hangingPunct="1">
              <a:lnSpc>
                <a:spcPct val="100000"/>
              </a:lnSpc>
              <a:spcBef>
                <a:spcPct val="20000"/>
              </a:spcBef>
              <a:spcAft>
                <a:spcPts val="0"/>
              </a:spcAft>
              <a:buClr>
                <a:srgbClr val="0BD0D9"/>
              </a:buClr>
              <a:buSzPct val="95000"/>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mn-cs"/>
              </a:rPr>
              <a:t>perform lifeguard duties unless currently certified as a qualified lifeguard </a:t>
            </a:r>
          </a:p>
          <a:p>
            <a:pPr marL="0" marR="0" lvl="0" indent="0" algn="l" defTabSz="914400" rtl="0" eaLnBrk="1" fontAlgn="auto" latinLnBrk="0" hangingPunct="1">
              <a:lnSpc>
                <a:spcPct val="100000"/>
              </a:lnSpc>
              <a:spcBef>
                <a:spcPct val="20000"/>
              </a:spcBef>
              <a:spcAft>
                <a:spcPts val="0"/>
              </a:spcAft>
              <a:buClr>
                <a:srgbClr val="0BD0D9"/>
              </a:buClr>
              <a:buSzPct val="95000"/>
              <a:buNone/>
              <a:tabLst/>
              <a:defRPr/>
            </a:pPr>
            <a:r>
              <a:rPr kumimoji="0" lang="en-US" sz="2000" b="0"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mn-cs"/>
              </a:rPr>
              <a:t>		or</a:t>
            </a:r>
          </a:p>
          <a:p>
            <a:pPr marL="274320" marR="0" lvl="0" indent="-274320" algn="l" defTabSz="914400" rtl="0" eaLnBrk="1" fontAlgn="auto" latinLnBrk="0" hangingPunct="1">
              <a:lnSpc>
                <a:spcPct val="100000"/>
              </a:lnSpc>
              <a:spcBef>
                <a:spcPct val="20000"/>
              </a:spcBef>
              <a:spcAft>
                <a:spcPts val="0"/>
              </a:spcAft>
              <a:buClr>
                <a:srgbClr val="0BD0D9"/>
              </a:buClr>
              <a:buSzPct val="95000"/>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mn-cs"/>
              </a:rPr>
              <a:t>assess swimming ability unless currently certified as a progressive swimming instructor or WSI.</a:t>
            </a:r>
          </a:p>
          <a:p>
            <a:pPr marL="274320" marR="0" lvl="0" indent="-274320" algn="l" defTabSz="914400" rtl="0" eaLnBrk="1" fontAlgn="auto" latinLnBrk="0" hangingPunct="1">
              <a:lnSpc>
                <a:spcPct val="100000"/>
              </a:lnSpc>
              <a:spcBef>
                <a:spcPct val="20000"/>
              </a:spcBef>
              <a:spcAft>
                <a:spcPts val="0"/>
              </a:spcAft>
              <a:buClr>
                <a:srgbClr val="0BD0D9"/>
              </a:buClr>
              <a:buSzPct val="95000"/>
              <a:buFont typeface="Arial"/>
              <a:buChar char="•"/>
              <a:tabLst/>
              <a:defRPr/>
            </a:pPr>
            <a:endParaRPr kumimoji="0" lang="en-US" sz="2400" b="0"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kumimoji="0" lang="en-US" sz="2400" b="0"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mn-cs"/>
              </a:rPr>
              <a:t>The lifeguard must always be on the pool deck and not in the pool with campers unless an additional lifeguard is on deck. </a:t>
            </a:r>
          </a:p>
          <a:p>
            <a:endParaRPr lang="en-US" dirty="0"/>
          </a:p>
        </p:txBody>
      </p:sp>
    </p:spTree>
    <p:extLst>
      <p:ext uri="{BB962C8B-B14F-4D97-AF65-F5344CB8AC3E}">
        <p14:creationId xmlns:p14="http://schemas.microsoft.com/office/powerpoint/2010/main" val="2738147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BCCAF99F-A173-4644-84CA-29BFFA2F0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926" y="90906"/>
            <a:ext cx="1050554" cy="1182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descr="Image result for swim cap">
            <a:extLst>
              <a:ext uri="{FF2B5EF4-FFF2-40B4-BE49-F238E27FC236}">
                <a16:creationId xmlns:a16="http://schemas.microsoft.com/office/drawing/2014/main" id="{359DAC1A-4EAA-4484-B8EB-6F73892211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5898" y="196589"/>
            <a:ext cx="960203" cy="9559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333616D-B0AB-4AEA-B691-C04D887C5034}"/>
              </a:ext>
            </a:extLst>
          </p:cNvPr>
          <p:cNvSpPr>
            <a:spLocks noGrp="1"/>
          </p:cNvSpPr>
          <p:nvPr>
            <p:ph type="title"/>
          </p:nvPr>
        </p:nvSpPr>
        <p:spPr>
          <a:xfrm>
            <a:off x="838200" y="365126"/>
            <a:ext cx="10515600" cy="787400"/>
          </a:xfrm>
        </p:spPr>
        <p:txBody>
          <a:bodyPr/>
          <a:lstStyle/>
          <a:p>
            <a:r>
              <a:rPr lang="en-US" dirty="0"/>
              <a:t>           Buddy Check </a:t>
            </a:r>
          </a:p>
        </p:txBody>
      </p:sp>
      <p:sp>
        <p:nvSpPr>
          <p:cNvPr id="3" name="Content Placeholder 2">
            <a:extLst>
              <a:ext uri="{FF2B5EF4-FFF2-40B4-BE49-F238E27FC236}">
                <a16:creationId xmlns:a16="http://schemas.microsoft.com/office/drawing/2014/main" id="{6177FD57-18E9-48E3-996C-0BF14957F3A5}"/>
              </a:ext>
            </a:extLst>
          </p:cNvPr>
          <p:cNvSpPr>
            <a:spLocks noGrp="1"/>
          </p:cNvSpPr>
          <p:nvPr>
            <p:ph idx="1"/>
          </p:nvPr>
        </p:nvSpPr>
        <p:spPr>
          <a:xfrm>
            <a:off x="661851" y="1152525"/>
            <a:ext cx="10691949" cy="5508885"/>
          </a:xfrm>
        </p:spPr>
        <p:txBody>
          <a:bodyPr>
            <a:normAutofit fontScale="92500" lnSpcReduction="10000"/>
          </a:bodyPr>
          <a:lstStyle/>
          <a:p>
            <a:pPr marR="0" lvl="0" algn="l" defTabSz="914400" rtl="0" eaLnBrk="1" fontAlgn="auto" latinLnBrk="0" hangingPunct="1">
              <a:lnSpc>
                <a:spcPct val="100000"/>
              </a:lnSpc>
              <a:spcBef>
                <a:spcPct val="20000"/>
              </a:spcBef>
              <a:spcAft>
                <a:spcPts val="0"/>
              </a:spcAft>
              <a:buClr>
                <a:srgbClr val="0BD0D9"/>
              </a:buClr>
              <a:buSzPct val="95000"/>
              <a:buFont typeface="Courier New" panose="02070309020205020404" pitchFamily="49" charset="0"/>
              <a:buChar char="o"/>
              <a:tabLst/>
              <a:defRPr/>
            </a:pPr>
            <a:r>
              <a:rPr kumimoji="0" lang="en-US" sz="24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Failure to implement a complete buddy system has been a significant contributing factor in </a:t>
            </a:r>
            <a:r>
              <a:rPr kumimoji="0" lang="en-US" sz="2400" b="0" i="0" u="sng"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every</a:t>
            </a:r>
            <a:r>
              <a:rPr kumimoji="0" lang="en-US" sz="24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 camper drowning related to a children’s       camp since 1986.</a:t>
            </a:r>
          </a:p>
          <a:p>
            <a:pPr marR="0" lvl="0" algn="l" defTabSz="914400" rtl="0" eaLnBrk="1" fontAlgn="auto" latinLnBrk="0" hangingPunct="1">
              <a:lnSpc>
                <a:spcPct val="100000"/>
              </a:lnSpc>
              <a:spcBef>
                <a:spcPct val="20000"/>
              </a:spcBef>
              <a:spcAft>
                <a:spcPts val="0"/>
              </a:spcAft>
              <a:buClr>
                <a:srgbClr val="0BD0D9"/>
              </a:buClr>
              <a:buSzPct val="95000"/>
              <a:buFont typeface="Courier New" panose="02070309020205020404" pitchFamily="49" charset="0"/>
              <a:buChar char="o"/>
              <a:tabLst/>
              <a:defRPr/>
            </a:pPr>
            <a:r>
              <a:rPr kumimoji="0" lang="en-US" altLang="en-US" sz="2400" b="0" i="0" u="none" strike="noStrike" kern="0" cap="none" spc="0" normalizeH="0" baseline="0" noProof="0" dirty="0">
                <a:ln>
                  <a:noFill/>
                </a:ln>
                <a:solidFill>
                  <a:srgbClr val="000000"/>
                </a:solidFill>
                <a:effectLst/>
                <a:uLnTx/>
                <a:uFillTx/>
                <a:latin typeface="Arial Rounded MT Bold" panose="020F0704030504030204" pitchFamily="34" charset="0"/>
                <a:ea typeface="+mn-ea"/>
                <a:cs typeface="+mn-cs"/>
              </a:rPr>
              <a:t>A Water Safety Instructor (WSI) assesses the swim ability of all campers.</a:t>
            </a:r>
          </a:p>
          <a:p>
            <a:pPr marR="0" lvl="0" algn="l" defTabSz="914400" rtl="0" eaLnBrk="1" fontAlgn="base" latinLnBrk="0" hangingPunct="1">
              <a:lnSpc>
                <a:spcPct val="100000"/>
              </a:lnSpc>
              <a:spcBef>
                <a:spcPct val="20000"/>
              </a:spcBef>
              <a:spcAft>
                <a:spcPct val="0"/>
              </a:spcAft>
              <a:buClr>
                <a:srgbClr val="0BD0D9"/>
              </a:buClr>
              <a:buSzPct val="95000"/>
              <a:buFont typeface="Courier New" panose="02070309020205020404" pitchFamily="49" charset="0"/>
              <a:buChar char="o"/>
              <a:tabLst/>
              <a:defRPr/>
            </a:pPr>
            <a:r>
              <a:rPr kumimoji="0" lang="en-US" altLang="en-US" sz="2400" b="0" i="0" u="none" strike="noStrike" kern="0" cap="none" spc="0" normalizeH="0" baseline="0" noProof="0" dirty="0">
                <a:ln>
                  <a:noFill/>
                </a:ln>
                <a:solidFill>
                  <a:srgbClr val="000000"/>
                </a:solidFill>
                <a:effectLst/>
                <a:uLnTx/>
                <a:uFillTx/>
                <a:latin typeface="Arial Rounded MT Bold" panose="020F0704030504030204" pitchFamily="34" charset="0"/>
                <a:ea typeface="+mn-ea"/>
                <a:cs typeface="+mn-cs"/>
              </a:rPr>
              <a:t>Campers are broken down into buddy pairs with similar swim abilities and given buddy numbers.</a:t>
            </a:r>
          </a:p>
          <a:p>
            <a:pPr marR="0" lvl="0" algn="l" defTabSz="914400" rtl="0" eaLnBrk="1" fontAlgn="base" latinLnBrk="0" hangingPunct="1">
              <a:lnSpc>
                <a:spcPct val="100000"/>
              </a:lnSpc>
              <a:spcBef>
                <a:spcPct val="20000"/>
              </a:spcBef>
              <a:spcAft>
                <a:spcPct val="0"/>
              </a:spcAft>
              <a:buClr>
                <a:srgbClr val="0BD0D9"/>
              </a:buClr>
              <a:buSzPct val="95000"/>
              <a:buFont typeface="Courier New" panose="02070309020205020404" pitchFamily="49" charset="0"/>
              <a:buChar char="o"/>
              <a:tabLst/>
              <a:defRPr/>
            </a:pPr>
            <a:r>
              <a:rPr kumimoji="0" lang="en-US" altLang="en-US" sz="2400" b="0" i="0" u="none" strike="noStrike" kern="0" cap="none" spc="0" normalizeH="0" baseline="0" noProof="0" dirty="0">
                <a:ln>
                  <a:noFill/>
                </a:ln>
                <a:solidFill>
                  <a:srgbClr val="000000"/>
                </a:solidFill>
                <a:effectLst/>
                <a:uLnTx/>
                <a:uFillTx/>
                <a:latin typeface="Arial Rounded MT Bold" panose="020F0704030504030204" pitchFamily="34" charset="0"/>
                <a:ea typeface="+mn-ea"/>
                <a:cs typeface="+mn-cs"/>
              </a:rPr>
              <a:t>Campers swim level is to be easily identified. Ex; using a colored wrist band or bathing cap. </a:t>
            </a:r>
          </a:p>
          <a:p>
            <a:pPr marR="0" lvl="0" algn="l" defTabSz="914400" rtl="0" eaLnBrk="1" fontAlgn="base" latinLnBrk="0" hangingPunct="1">
              <a:lnSpc>
                <a:spcPct val="100000"/>
              </a:lnSpc>
              <a:spcBef>
                <a:spcPct val="20000"/>
              </a:spcBef>
              <a:spcAft>
                <a:spcPct val="0"/>
              </a:spcAft>
              <a:buClr>
                <a:srgbClr val="0BD0D9"/>
              </a:buClr>
              <a:buSzPct val="95000"/>
              <a:buFont typeface="Courier New" panose="02070309020205020404" pitchFamily="49" charset="0"/>
              <a:buChar char="o"/>
              <a:tabLst/>
              <a:defRPr/>
            </a:pPr>
            <a:r>
              <a:rPr kumimoji="0" lang="en-US" altLang="en-US" sz="2400" b="0" i="0" u="none" strike="noStrike" kern="0" cap="none" spc="0" normalizeH="0" baseline="0" noProof="0" dirty="0">
                <a:ln>
                  <a:noFill/>
                </a:ln>
                <a:solidFill>
                  <a:srgbClr val="000000"/>
                </a:solidFill>
                <a:effectLst/>
                <a:uLnTx/>
                <a:uFillTx/>
                <a:latin typeface="Arial Rounded MT Bold" panose="020F0704030504030204" pitchFamily="34" charset="0"/>
                <a:ea typeface="+mn-ea"/>
                <a:cs typeface="+mn-cs"/>
              </a:rPr>
              <a:t>If there is an odd number of campers </a:t>
            </a:r>
            <a:r>
              <a:rPr kumimoji="0" lang="en-US" altLang="en-US" sz="2400" b="0" i="0" u="sng" strike="noStrike" kern="0" cap="none" spc="0" normalizeH="0" baseline="0" noProof="0" dirty="0">
                <a:ln>
                  <a:noFill/>
                </a:ln>
                <a:solidFill>
                  <a:srgbClr val="000000"/>
                </a:solidFill>
                <a:effectLst/>
                <a:uLnTx/>
                <a:uFillTx/>
                <a:latin typeface="Arial Rounded MT Bold" panose="020F0704030504030204" pitchFamily="34" charset="0"/>
                <a:ea typeface="+mn-ea"/>
                <a:cs typeface="+mn-cs"/>
              </a:rPr>
              <a:t>one</a:t>
            </a:r>
            <a:r>
              <a:rPr kumimoji="0" lang="en-US" altLang="en-US" sz="2400" b="0" i="0" u="none" strike="noStrike" kern="0" cap="none" spc="0" normalizeH="0" baseline="0" noProof="0" dirty="0">
                <a:ln>
                  <a:noFill/>
                </a:ln>
                <a:solidFill>
                  <a:srgbClr val="000000"/>
                </a:solidFill>
                <a:effectLst/>
                <a:uLnTx/>
                <a:uFillTx/>
                <a:latin typeface="Arial Rounded MT Bold" panose="020F0704030504030204" pitchFamily="34" charset="0"/>
                <a:ea typeface="+mn-ea"/>
                <a:cs typeface="+mn-cs"/>
              </a:rPr>
              <a:t> triple pair is allowed for each swim level. </a:t>
            </a:r>
          </a:p>
          <a:p>
            <a:pPr marR="0" lvl="0" algn="l" defTabSz="914400" rtl="0" eaLnBrk="1" fontAlgn="base" latinLnBrk="0" hangingPunct="1">
              <a:lnSpc>
                <a:spcPct val="100000"/>
              </a:lnSpc>
              <a:spcBef>
                <a:spcPct val="20000"/>
              </a:spcBef>
              <a:spcAft>
                <a:spcPct val="0"/>
              </a:spcAft>
              <a:buClr>
                <a:srgbClr val="0BD0D9"/>
              </a:buClr>
              <a:buSzPct val="95000"/>
              <a:buFont typeface="Courier New" panose="02070309020205020404" pitchFamily="49" charset="0"/>
              <a:buChar char="o"/>
              <a:tabLst/>
              <a:defRPr/>
            </a:pPr>
            <a:r>
              <a:rPr kumimoji="0" lang="en-US" altLang="en-US" sz="2400" b="0" i="0" u="none" strike="noStrike" kern="0" cap="none" spc="0" normalizeH="0" baseline="0" noProof="0" dirty="0">
                <a:ln>
                  <a:noFill/>
                </a:ln>
                <a:solidFill>
                  <a:srgbClr val="000000"/>
                </a:solidFill>
                <a:effectLst/>
                <a:uLnTx/>
                <a:uFillTx/>
                <a:latin typeface="Arial Rounded MT Bold" panose="020F0704030504030204" pitchFamily="34" charset="0"/>
                <a:ea typeface="+mn-ea"/>
                <a:cs typeface="+mn-cs"/>
              </a:rPr>
              <a:t>If a swimmer is paired with a non-swimmer both bathers must stay in water less than chest deep or in the non-swimmer section.</a:t>
            </a:r>
          </a:p>
          <a:p>
            <a:pPr marR="0" lvl="0" algn="l" defTabSz="914400" rtl="0" eaLnBrk="1" fontAlgn="base" latinLnBrk="0" hangingPunct="1">
              <a:lnSpc>
                <a:spcPct val="100000"/>
              </a:lnSpc>
              <a:spcBef>
                <a:spcPct val="20000"/>
              </a:spcBef>
              <a:spcAft>
                <a:spcPct val="0"/>
              </a:spcAft>
              <a:buClr>
                <a:srgbClr val="0BD0D9"/>
              </a:buClr>
              <a:buSzPct val="95000"/>
              <a:buFont typeface="Courier New" panose="02070309020205020404" pitchFamily="49" charset="0"/>
              <a:buChar char="o"/>
              <a:tabLst/>
              <a:defRPr/>
            </a:pPr>
            <a:r>
              <a:rPr kumimoji="0" lang="en-US" altLang="en-US" sz="2400" b="0" i="0" u="none" strike="noStrike" kern="0" cap="none" spc="0" normalizeH="0" baseline="0" noProof="0" dirty="0">
                <a:ln>
                  <a:noFill/>
                </a:ln>
                <a:solidFill>
                  <a:srgbClr val="000000"/>
                </a:solidFill>
                <a:effectLst/>
                <a:uLnTx/>
                <a:uFillTx/>
                <a:latin typeface="Arial Rounded MT Bold" panose="020F0704030504030204" pitchFamily="34" charset="0"/>
                <a:ea typeface="+mn-ea"/>
                <a:cs typeface="+mn-cs"/>
              </a:rPr>
              <a:t>If the shallowest part of the pool is still greater then chest deep on non-swimmers an approved alternate procedure must be addressed in the camp safety plan.</a:t>
            </a:r>
          </a:p>
          <a:p>
            <a:pPr marR="0" lvl="0" algn="l" defTabSz="914400" rtl="0" eaLnBrk="1" fontAlgn="base" latinLnBrk="0" hangingPunct="1">
              <a:lnSpc>
                <a:spcPct val="100000"/>
              </a:lnSpc>
              <a:spcBef>
                <a:spcPct val="20000"/>
              </a:spcBef>
              <a:spcAft>
                <a:spcPct val="0"/>
              </a:spcAft>
              <a:buClr>
                <a:srgbClr val="0BD0D9"/>
              </a:buClr>
              <a:buSzPct val="95000"/>
              <a:buFont typeface="Courier New" panose="02070309020205020404" pitchFamily="49" charset="0"/>
              <a:buChar char="o"/>
              <a:tabLst/>
              <a:defRPr/>
            </a:pPr>
            <a:r>
              <a:rPr lang="en-US" sz="2400" kern="0" dirty="0">
                <a:solidFill>
                  <a:srgbClr val="000000"/>
                </a:solidFill>
                <a:latin typeface="Arial Rounded MT Bold" panose="020F0704030504030204" pitchFamily="34" charset="0"/>
              </a:rPr>
              <a:t>A buddy check is to be conducted every 15 minutes or less.</a:t>
            </a:r>
            <a:endParaRPr kumimoji="0" lang="en-US" sz="2400" b="0" i="0" u="none" strike="noStrike" kern="1200" cap="none" spc="0" normalizeH="0" baseline="0" noProof="0" dirty="0">
              <a:ln>
                <a:noFill/>
              </a:ln>
              <a:solidFill>
                <a:prstClr val="black"/>
              </a:solidFill>
              <a:effectLst/>
              <a:uLnTx/>
              <a:uFillTx/>
              <a:latin typeface="Constantia"/>
              <a:ea typeface="+mn-ea"/>
              <a:cs typeface="+mn-cs"/>
            </a:endParaRPr>
          </a:p>
          <a:p>
            <a:endParaRPr lang="en-US" dirty="0"/>
          </a:p>
        </p:txBody>
      </p:sp>
      <p:pic>
        <p:nvPicPr>
          <p:cNvPr id="5" name="Picture 9" descr="Image result for rubber bracelet">
            <a:extLst>
              <a:ext uri="{FF2B5EF4-FFF2-40B4-BE49-F238E27FC236}">
                <a16:creationId xmlns:a16="http://schemas.microsoft.com/office/drawing/2014/main" id="{11899353-A89C-4B6A-A7AC-F3826EEBAA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6100" y="5846678"/>
            <a:ext cx="1171575" cy="9381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Image result for rubber bracelet">
            <a:extLst>
              <a:ext uri="{FF2B5EF4-FFF2-40B4-BE49-F238E27FC236}">
                <a16:creationId xmlns:a16="http://schemas.microsoft.com/office/drawing/2014/main" id="{27CA364C-690F-4B24-B19D-0F32F1907C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4951" y="5999369"/>
            <a:ext cx="1400684" cy="731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1940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D2AC0383-B174-4C9E-BF0B-352E9BDC7FD4}"/>
              </a:ext>
            </a:extLst>
          </p:cNvPr>
          <p:cNvPicPr>
            <a:picLocks noChangeAspect="1"/>
          </p:cNvPicPr>
          <p:nvPr/>
        </p:nvPicPr>
        <p:blipFill rotWithShape="1">
          <a:blip r:embed="rId2">
            <a:alphaModFix amt="35000"/>
          </a:blip>
          <a:srcRect t="6198" r="1" b="9563"/>
          <a:stretch/>
        </p:blipFill>
        <p:spPr>
          <a:xfrm>
            <a:off x="-4243" y="10"/>
            <a:ext cx="12196243" cy="6857990"/>
          </a:xfrm>
          <a:prstGeom prst="rect">
            <a:avLst/>
          </a:prstGeom>
        </p:spPr>
      </p:pic>
      <p:sp>
        <p:nvSpPr>
          <p:cNvPr id="2" name="Title 1">
            <a:extLst>
              <a:ext uri="{FF2B5EF4-FFF2-40B4-BE49-F238E27FC236}">
                <a16:creationId xmlns:a16="http://schemas.microsoft.com/office/drawing/2014/main" id="{7E549C01-BCB5-4AAF-BCBB-05098942D0A9}"/>
              </a:ext>
            </a:extLst>
          </p:cNvPr>
          <p:cNvSpPr>
            <a:spLocks noGrp="1"/>
          </p:cNvSpPr>
          <p:nvPr>
            <p:ph type="ctrTitle"/>
          </p:nvPr>
        </p:nvSpPr>
        <p:spPr>
          <a:xfrm>
            <a:off x="1014059" y="321735"/>
            <a:ext cx="10534473" cy="972868"/>
          </a:xfrm>
        </p:spPr>
        <p:txBody>
          <a:bodyPr vert="horz" lIns="91440" tIns="45720" rIns="91440" bIns="45720" rtlCol="0" anchor="ctr">
            <a:normAutofit/>
          </a:bodyPr>
          <a:lstStyle/>
          <a:p>
            <a:pPr algn="l"/>
            <a:r>
              <a:rPr lang="en-US" sz="3600" dirty="0"/>
              <a:t>Buddy Check </a:t>
            </a:r>
          </a:p>
        </p:txBody>
      </p:sp>
      <p:sp>
        <p:nvSpPr>
          <p:cNvPr id="3" name="Subtitle 2">
            <a:extLst>
              <a:ext uri="{FF2B5EF4-FFF2-40B4-BE49-F238E27FC236}">
                <a16:creationId xmlns:a16="http://schemas.microsoft.com/office/drawing/2014/main" id="{158A6150-6BEE-4369-8D49-2C3F47451FBA}"/>
              </a:ext>
            </a:extLst>
          </p:cNvPr>
          <p:cNvSpPr>
            <a:spLocks noGrp="1"/>
          </p:cNvSpPr>
          <p:nvPr>
            <p:ph type="subTitle" idx="1"/>
          </p:nvPr>
        </p:nvSpPr>
        <p:spPr>
          <a:xfrm>
            <a:off x="657225" y="1294604"/>
            <a:ext cx="10891308" cy="5324474"/>
          </a:xfrm>
        </p:spPr>
        <p:txBody>
          <a:bodyPr vert="horz" lIns="91440" tIns="45720" rIns="91440" bIns="45720" rtlCol="0">
            <a:normAutofit/>
          </a:bodyPr>
          <a:lstStyle/>
          <a:p>
            <a:pPr marL="228600" marR="0" lvl="0" indent="-228600" algn="l" fontAlgn="base">
              <a:spcBef>
                <a:spcPct val="20000"/>
              </a:spcBef>
              <a:spcAft>
                <a:spcPct val="0"/>
              </a:spcAft>
              <a:buClr>
                <a:srgbClr val="0BD0D9"/>
              </a:buClr>
              <a:buSzPct val="95000"/>
              <a:buFont typeface="Arial" panose="020B0604020202020204" pitchFamily="34" charset="0"/>
              <a:buChar char="•"/>
              <a:tabLst/>
              <a:defRPr/>
            </a:pPr>
            <a:r>
              <a:rPr kumimoji="0" lang="en-US" sz="2800" b="0" i="0" u="none" strike="noStrike" cap="none" spc="0" normalizeH="0" baseline="0" noProof="0" dirty="0">
                <a:ln>
                  <a:noFill/>
                </a:ln>
                <a:effectLst/>
                <a:uLnTx/>
                <a:uFillTx/>
              </a:rPr>
              <a:t>Having a buddy pair when one camper is in the water and one camper is on the deck is </a:t>
            </a:r>
            <a:r>
              <a:rPr kumimoji="0" lang="en-US" sz="2800" b="0" i="0" u="sng" strike="noStrike" cap="none" spc="0" normalizeH="0" baseline="0" noProof="0" dirty="0">
                <a:ln>
                  <a:noFill/>
                </a:ln>
                <a:effectLst/>
                <a:uLnTx/>
                <a:uFillTx/>
              </a:rPr>
              <a:t>not</a:t>
            </a:r>
            <a:r>
              <a:rPr kumimoji="0" lang="en-US" sz="2800" b="0" i="0" u="none" strike="noStrike" cap="none" spc="0" normalizeH="0" baseline="0" noProof="0" dirty="0">
                <a:ln>
                  <a:noFill/>
                </a:ln>
                <a:effectLst/>
                <a:uLnTx/>
                <a:uFillTx/>
              </a:rPr>
              <a:t> an adequate buddy pair and the camp will be cited a violation.  This was a common violation cited in 2022.</a:t>
            </a:r>
          </a:p>
          <a:p>
            <a:pPr marL="228600" indent="-228600" algn="l" fontAlgn="base">
              <a:spcBef>
                <a:spcPct val="20000"/>
              </a:spcBef>
              <a:spcAft>
                <a:spcPct val="0"/>
              </a:spcAft>
              <a:buClr>
                <a:srgbClr val="0BD0D9"/>
              </a:buClr>
              <a:buSzPct val="95000"/>
              <a:buFont typeface="Arial" panose="020B0604020202020204" pitchFamily="34" charset="0"/>
              <a:buChar char="•"/>
              <a:defRPr/>
            </a:pPr>
            <a:r>
              <a:rPr lang="en-US" altLang="en-US" sz="2800" dirty="0"/>
              <a:t>Reminder that campers at an OPWDD camp need a signed permission slip for all swimming. </a:t>
            </a:r>
          </a:p>
          <a:p>
            <a:pPr marL="228600" indent="-228600" algn="l" fontAlgn="base">
              <a:spcBef>
                <a:spcPct val="20000"/>
              </a:spcBef>
              <a:spcAft>
                <a:spcPct val="0"/>
              </a:spcAft>
              <a:buClr>
                <a:srgbClr val="0BD0D9"/>
              </a:buClr>
              <a:buSzPct val="95000"/>
              <a:buFont typeface="Arial" panose="020B0604020202020204" pitchFamily="34" charset="0"/>
              <a:buChar char="•"/>
              <a:defRPr/>
            </a:pPr>
            <a:r>
              <a:rPr lang="en-US" sz="2800" dirty="0"/>
              <a:t>Also, all camps, when swimming is conducted during camp trips including aquatic amusement park activities, each camper shall have a signed statement of permission to participate from a parent/guardian.</a:t>
            </a:r>
          </a:p>
          <a:p>
            <a:pPr marL="228600" indent="-228600" algn="l" fontAlgn="base">
              <a:spcBef>
                <a:spcPct val="20000"/>
              </a:spcBef>
              <a:spcAft>
                <a:spcPct val="0"/>
              </a:spcAft>
              <a:buClr>
                <a:srgbClr val="0BD0D9"/>
              </a:buClr>
              <a:buSzPct val="95000"/>
              <a:buFont typeface="Arial" panose="020B0604020202020204" pitchFamily="34" charset="0"/>
              <a:buChar char="•"/>
              <a:defRPr/>
            </a:pPr>
            <a:r>
              <a:rPr lang="en-US" sz="2800" dirty="0"/>
              <a:t>Example buddy clip board sheets can be found on the camp web page, feel free to print and use these.</a:t>
            </a:r>
          </a:p>
          <a:p>
            <a:pPr marL="228600" indent="-228600" algn="l" fontAlgn="base">
              <a:spcBef>
                <a:spcPct val="20000"/>
              </a:spcBef>
              <a:spcAft>
                <a:spcPct val="0"/>
              </a:spcAft>
              <a:buClr>
                <a:srgbClr val="0BD0D9"/>
              </a:buClr>
              <a:buSzPct val="95000"/>
              <a:buFont typeface="Arial" panose="020B0604020202020204" pitchFamily="34" charset="0"/>
              <a:buChar char="•"/>
              <a:defRPr/>
            </a:pPr>
            <a:r>
              <a:rPr lang="en-US" altLang="en-US" sz="2800" dirty="0"/>
              <a:t>Swimming is the most dangerous activity done at a camp and an appropriately orchestrated buddy system could save a life.</a:t>
            </a:r>
          </a:p>
          <a:p>
            <a:pPr indent="-228600" algn="l" fontAlgn="base">
              <a:spcBef>
                <a:spcPct val="20000"/>
              </a:spcBef>
              <a:spcAft>
                <a:spcPct val="0"/>
              </a:spcAft>
              <a:buClr>
                <a:srgbClr val="0BD0D9"/>
              </a:buClr>
              <a:buSzPct val="95000"/>
              <a:buFont typeface="Arial" panose="020B0604020202020204" pitchFamily="34" charset="0"/>
              <a:buChar char="•"/>
              <a:defRPr/>
            </a:pPr>
            <a:endParaRPr kumimoji="0" lang="en-US" sz="2000" b="0" i="0" u="none" strike="noStrike" cap="none" spc="0" normalizeH="0" baseline="0" noProof="0" dirty="0">
              <a:ln>
                <a:noFill/>
              </a:ln>
              <a:effectLst/>
              <a:uLnTx/>
              <a:uFillTx/>
            </a:endParaRPr>
          </a:p>
          <a:p>
            <a:pPr indent="-228600" algn="l">
              <a:buFont typeface="Arial" panose="020B0604020202020204" pitchFamily="34" charset="0"/>
              <a:buChar char="•"/>
            </a:pPr>
            <a:endParaRPr lang="en-US" sz="2000" dirty="0"/>
          </a:p>
        </p:txBody>
      </p:sp>
      <p:sp>
        <p:nvSpPr>
          <p:cNvPr id="14"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up of a knife&#10;&#10;Description automatically generated with medium confidence">
            <a:extLst>
              <a:ext uri="{FF2B5EF4-FFF2-40B4-BE49-F238E27FC236}">
                <a16:creationId xmlns:a16="http://schemas.microsoft.com/office/drawing/2014/main" id="{C99682BF-7AB3-49A1-B948-F7FFCF85539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21054868">
            <a:off x="38154" y="2776861"/>
            <a:ext cx="937751" cy="1875502"/>
          </a:xfrm>
          <a:prstGeom prst="rect">
            <a:avLst/>
          </a:prstGeom>
        </p:spPr>
      </p:pic>
    </p:spTree>
    <p:extLst>
      <p:ext uri="{BB962C8B-B14F-4D97-AF65-F5344CB8AC3E}">
        <p14:creationId xmlns:p14="http://schemas.microsoft.com/office/powerpoint/2010/main" val="31102803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5761EB-84A8-424E-AA13-74B290DB3A95}"/>
              </a:ext>
            </a:extLst>
          </p:cNvPr>
          <p:cNvPicPr>
            <a:picLocks noChangeAspect="1"/>
          </p:cNvPicPr>
          <p:nvPr/>
        </p:nvPicPr>
        <p:blipFill rotWithShape="1">
          <a:blip r:embed="rId2">
            <a:extLst>
              <a:ext uri="{28A0092B-C50C-407E-A947-70E740481C1C}">
                <a14:useLocalDpi xmlns:a14="http://schemas.microsoft.com/office/drawing/2010/main" val="0"/>
              </a:ext>
            </a:extLst>
          </a:blip>
          <a:srcRect t="17223" r="1" b="1305"/>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a:extLst>
              <a:ext uri="{FF2B5EF4-FFF2-40B4-BE49-F238E27FC236}">
                <a16:creationId xmlns:a16="http://schemas.microsoft.com/office/drawing/2014/main" id="{C4FD16CA-D354-406B-9940-22E4D52B8782}"/>
              </a:ext>
            </a:extLst>
          </p:cNvPr>
          <p:cNvSpPr>
            <a:spLocks noGrp="1"/>
          </p:cNvSpPr>
          <p:nvPr>
            <p:ph type="title"/>
          </p:nvPr>
        </p:nvSpPr>
        <p:spPr>
          <a:xfrm>
            <a:off x="6617280" y="238125"/>
            <a:ext cx="5120114" cy="987425"/>
          </a:xfrm>
        </p:spPr>
        <p:txBody>
          <a:bodyPr>
            <a:normAutofit/>
          </a:bodyPr>
          <a:lstStyle/>
          <a:p>
            <a:r>
              <a:rPr lang="en-US" dirty="0"/>
              <a:t>Harmful Algal Bloom</a:t>
            </a:r>
          </a:p>
        </p:txBody>
      </p:sp>
      <p:sp>
        <p:nvSpPr>
          <p:cNvPr id="3" name="Content Placeholder 2">
            <a:extLst>
              <a:ext uri="{FF2B5EF4-FFF2-40B4-BE49-F238E27FC236}">
                <a16:creationId xmlns:a16="http://schemas.microsoft.com/office/drawing/2014/main" id="{8AAE8473-2653-4CFC-81EA-DCC41D5BC7F7}"/>
              </a:ext>
            </a:extLst>
          </p:cNvPr>
          <p:cNvSpPr>
            <a:spLocks noGrp="1"/>
          </p:cNvSpPr>
          <p:nvPr>
            <p:ph idx="1"/>
          </p:nvPr>
        </p:nvSpPr>
        <p:spPr>
          <a:xfrm>
            <a:off x="104775" y="561975"/>
            <a:ext cx="5915025" cy="6076950"/>
          </a:xfrm>
        </p:spPr>
        <p:txBody>
          <a:bodyPr>
            <a:normAutofit lnSpcReduction="10000"/>
          </a:bodyPr>
          <a:lstStyle/>
          <a:p>
            <a:r>
              <a:rPr lang="en-US" sz="3000" dirty="0"/>
              <a:t>Be sure to monitor your natural recreational water for an signs of a harmful algal bloom.</a:t>
            </a:r>
          </a:p>
          <a:p>
            <a:r>
              <a:rPr lang="en-US" sz="3000" dirty="0"/>
              <a:t>HABs can cause illness in humans and animals.</a:t>
            </a:r>
          </a:p>
          <a:p>
            <a:r>
              <a:rPr lang="en-US" sz="3000" dirty="0"/>
              <a:t>If you notice any signs of a HAB, discontinue all related recreational water uses and contact the UCDOH. </a:t>
            </a:r>
          </a:p>
          <a:p>
            <a:r>
              <a:rPr lang="en-US" sz="3000" dirty="0"/>
              <a:t>There were 10 HAB beach closures in 2022</a:t>
            </a:r>
          </a:p>
          <a:p>
            <a:r>
              <a:rPr lang="en-US" sz="3000" dirty="0"/>
              <a:t>7 were at children’s camps</a:t>
            </a:r>
          </a:p>
          <a:p>
            <a:pPr marL="457200" lvl="1" indent="0">
              <a:buNone/>
            </a:pPr>
            <a:endParaRPr lang="en-US" sz="1800" dirty="0"/>
          </a:p>
        </p:txBody>
      </p:sp>
    </p:spTree>
    <p:extLst>
      <p:ext uri="{BB962C8B-B14F-4D97-AF65-F5344CB8AC3E}">
        <p14:creationId xmlns:p14="http://schemas.microsoft.com/office/powerpoint/2010/main" val="4163105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EC78B-88FA-449A-B0F1-DEBDC3AA41A6}"/>
              </a:ext>
            </a:extLst>
          </p:cNvPr>
          <p:cNvSpPr>
            <a:spLocks noGrp="1"/>
          </p:cNvSpPr>
          <p:nvPr>
            <p:ph type="ctrTitle"/>
          </p:nvPr>
        </p:nvSpPr>
        <p:spPr>
          <a:xfrm>
            <a:off x="-603315" y="2093450"/>
            <a:ext cx="10689996" cy="1646302"/>
          </a:xfrm>
        </p:spPr>
        <p:txBody>
          <a:bodyPr/>
          <a:lstStyle/>
          <a:p>
            <a:r>
              <a:rPr lang="en-US" sz="3200" dirty="0">
                <a:solidFill>
                  <a:srgbClr val="7030A0"/>
                </a:solidFill>
              </a:rPr>
              <a:t>https://ulstercountyny.gov/health/childrens-camps</a:t>
            </a:r>
          </a:p>
        </p:txBody>
      </p:sp>
      <p:sp>
        <p:nvSpPr>
          <p:cNvPr id="3" name="Subtitle 2">
            <a:extLst>
              <a:ext uri="{FF2B5EF4-FFF2-40B4-BE49-F238E27FC236}">
                <a16:creationId xmlns:a16="http://schemas.microsoft.com/office/drawing/2014/main" id="{2A122BC7-5E64-4164-8934-067CAA7208CD}"/>
              </a:ext>
            </a:extLst>
          </p:cNvPr>
          <p:cNvSpPr>
            <a:spLocks noGrp="1"/>
          </p:cNvSpPr>
          <p:nvPr>
            <p:ph type="subTitle" idx="1"/>
          </p:nvPr>
        </p:nvSpPr>
        <p:spPr>
          <a:xfrm>
            <a:off x="1186555" y="1081390"/>
            <a:ext cx="7766936" cy="1096899"/>
          </a:xfrm>
        </p:spPr>
        <p:txBody>
          <a:bodyPr>
            <a:noAutofit/>
          </a:bodyPr>
          <a:lstStyle/>
          <a:p>
            <a:pPr algn="ctr"/>
            <a:r>
              <a:rPr lang="en-US" sz="2400" dirty="0">
                <a:solidFill>
                  <a:schemeClr val="tx1"/>
                </a:solidFill>
              </a:rPr>
              <a:t>Please refer often to the Ulster County Department of Health Camp webpage often for emergency updates, guidance and links to application paperwork. </a:t>
            </a:r>
          </a:p>
        </p:txBody>
      </p:sp>
    </p:spTree>
    <p:extLst>
      <p:ext uri="{BB962C8B-B14F-4D97-AF65-F5344CB8AC3E}">
        <p14:creationId xmlns:p14="http://schemas.microsoft.com/office/powerpoint/2010/main" val="22045745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296F2-1A9D-4017-82A2-68E971488246}"/>
              </a:ext>
            </a:extLst>
          </p:cNvPr>
          <p:cNvSpPr>
            <a:spLocks noGrp="1"/>
          </p:cNvSpPr>
          <p:nvPr>
            <p:ph type="ctrTitle"/>
          </p:nvPr>
        </p:nvSpPr>
        <p:spPr>
          <a:xfrm>
            <a:off x="-238125" y="642801"/>
            <a:ext cx="9144000" cy="252549"/>
          </a:xfrm>
        </p:spPr>
        <p:txBody>
          <a:bodyPr>
            <a:normAutofit fontScale="90000"/>
          </a:bodyPr>
          <a:lstStyle/>
          <a:p>
            <a:r>
              <a:rPr lang="en-US" dirty="0"/>
              <a:t>Supervision Ratio Reminder</a:t>
            </a:r>
          </a:p>
        </p:txBody>
      </p:sp>
      <p:sp>
        <p:nvSpPr>
          <p:cNvPr id="3" name="Subtitle 2">
            <a:extLst>
              <a:ext uri="{FF2B5EF4-FFF2-40B4-BE49-F238E27FC236}">
                <a16:creationId xmlns:a16="http://schemas.microsoft.com/office/drawing/2014/main" id="{9C560226-95EC-444B-9B01-5EDABA6DC1EC}"/>
              </a:ext>
            </a:extLst>
          </p:cNvPr>
          <p:cNvSpPr>
            <a:spLocks noGrp="1"/>
          </p:cNvSpPr>
          <p:nvPr>
            <p:ph type="subTitle" idx="1"/>
          </p:nvPr>
        </p:nvSpPr>
        <p:spPr>
          <a:xfrm>
            <a:off x="461553" y="1047750"/>
            <a:ext cx="11321143" cy="5405301"/>
          </a:xfrm>
        </p:spPr>
        <p:txBody>
          <a:bodyPr>
            <a:normAutofit fontScale="92500" lnSpcReduction="10000"/>
          </a:bodyPr>
          <a:lstStyle/>
          <a:p>
            <a:pPr marL="274320" marR="0" lvl="0" indent="-274320" algn="l" defTabSz="914400" rtl="0" eaLnBrk="1" fontAlgn="auto" latinLnBrk="0" hangingPunct="1">
              <a:lnSpc>
                <a:spcPct val="100000"/>
              </a:lnSpc>
              <a:spcBef>
                <a:spcPts val="600"/>
              </a:spcBef>
              <a:spcAft>
                <a:spcPts val="0"/>
              </a:spcAft>
              <a:buClr>
                <a:srgbClr val="0F6FC6"/>
              </a:buClr>
              <a:buSzPct val="70000"/>
              <a:buFont typeface="Wingdings"/>
              <a:buChar char=""/>
              <a:tabLst/>
              <a:defRPr/>
            </a:pPr>
            <a:r>
              <a:rPr kumimoji="0" lang="en-US" sz="1700" b="0" i="0" u="none" strike="noStrike" kern="1200" cap="none" spc="0" normalizeH="0" baseline="0" noProof="0" dirty="0">
                <a:ln>
                  <a:noFill/>
                </a:ln>
                <a:solidFill>
                  <a:prstClr val="black"/>
                </a:solidFill>
                <a:effectLst/>
                <a:uLnTx/>
                <a:uFillTx/>
                <a:latin typeface="Century Schoolbook"/>
                <a:ea typeface="+mn-ea"/>
                <a:cs typeface="+mn-cs"/>
              </a:rPr>
              <a:t> Passive Activity - 1:25    </a:t>
            </a:r>
          </a:p>
          <a:p>
            <a:pPr marL="274320" marR="0" lvl="0" indent="-274320" algn="l" defTabSz="914400" rtl="0" eaLnBrk="1" fontAlgn="auto" latinLnBrk="0" hangingPunct="1">
              <a:lnSpc>
                <a:spcPct val="100000"/>
              </a:lnSpc>
              <a:spcBef>
                <a:spcPts val="600"/>
              </a:spcBef>
              <a:spcAft>
                <a:spcPts val="0"/>
              </a:spcAft>
              <a:buClr>
                <a:srgbClr val="0F6FC6"/>
              </a:buClr>
              <a:buSzPct val="70000"/>
              <a:buFont typeface="Wingdings"/>
              <a:buChar char=""/>
              <a:tabLst/>
              <a:defRPr/>
            </a:pPr>
            <a:r>
              <a:rPr kumimoji="0" lang="en-US" sz="1700" b="0" i="0" u="none" strike="noStrike" kern="1200" cap="none" spc="0" normalizeH="0" baseline="0" noProof="0" dirty="0">
                <a:ln>
                  <a:noFill/>
                </a:ln>
                <a:solidFill>
                  <a:prstClr val="black"/>
                </a:solidFill>
                <a:effectLst/>
                <a:uLnTx/>
                <a:uFillTx/>
                <a:latin typeface="Century Schoolbook"/>
                <a:ea typeface="+mn-ea"/>
                <a:cs typeface="+mn-cs"/>
              </a:rPr>
              <a:t> Day Camp - 1:12  </a:t>
            </a:r>
          </a:p>
          <a:p>
            <a:pPr marL="274320" marR="0" lvl="0" indent="-274320" algn="just" defTabSz="914400" rtl="0" eaLnBrk="1" fontAlgn="auto" latinLnBrk="0" hangingPunct="1">
              <a:lnSpc>
                <a:spcPct val="100000"/>
              </a:lnSpc>
              <a:spcBef>
                <a:spcPts val="600"/>
              </a:spcBef>
              <a:spcAft>
                <a:spcPts val="0"/>
              </a:spcAft>
              <a:buClr>
                <a:srgbClr val="0F6FC6"/>
              </a:buClr>
              <a:buSzPct val="70000"/>
              <a:buFont typeface="Wingdings"/>
              <a:buChar char=""/>
              <a:tabLst/>
              <a:defRPr/>
            </a:pPr>
            <a:r>
              <a:rPr kumimoji="0" lang="en-US" sz="1700" b="0" i="0" u="none" strike="noStrike" kern="1200" cap="none" spc="0" normalizeH="0" baseline="0" noProof="0" dirty="0">
                <a:ln>
                  <a:noFill/>
                </a:ln>
                <a:solidFill>
                  <a:prstClr val="black"/>
                </a:solidFill>
                <a:effectLst/>
                <a:uLnTx/>
                <a:uFillTx/>
                <a:latin typeface="Century Schoolbook"/>
                <a:ea typeface="+mn-ea"/>
                <a:cs typeface="+mn-cs"/>
              </a:rPr>
              <a:t> Overnight Camp - 8 years of age and older 1:10, less than 8 years of age 1:8,  20% of counselors can be 17. </a:t>
            </a:r>
          </a:p>
          <a:p>
            <a:pPr marL="274320" marR="0" lvl="0" indent="-274320" algn="l" defTabSz="914400" rtl="0" eaLnBrk="1" fontAlgn="auto" latinLnBrk="0" hangingPunct="1">
              <a:lnSpc>
                <a:spcPct val="100000"/>
              </a:lnSpc>
              <a:spcBef>
                <a:spcPts val="600"/>
              </a:spcBef>
              <a:spcAft>
                <a:spcPts val="0"/>
              </a:spcAft>
              <a:buClr>
                <a:srgbClr val="0F6FC6"/>
              </a:buClr>
              <a:buSzPct val="70000"/>
              <a:buFont typeface="Wingdings"/>
              <a:buChar char=""/>
              <a:tabLst/>
              <a:defRPr/>
            </a:pPr>
            <a:r>
              <a:rPr kumimoji="0" lang="en-US" sz="1700" b="0" i="0" u="none" strike="noStrike" kern="1200" cap="none" spc="0" normalizeH="0" baseline="0" noProof="0" dirty="0">
                <a:ln>
                  <a:noFill/>
                </a:ln>
                <a:solidFill>
                  <a:prstClr val="black"/>
                </a:solidFill>
                <a:effectLst/>
                <a:uLnTx/>
                <a:uFillTx/>
                <a:latin typeface="Century Schoolbook"/>
                <a:ea typeface="+mn-ea"/>
                <a:cs typeface="+mn-cs"/>
              </a:rPr>
              <a:t> Rest Area - 1 counselor per sleeping area.</a:t>
            </a:r>
          </a:p>
          <a:p>
            <a:pPr marL="274320" marR="0" lvl="0" indent="-274320" algn="l" defTabSz="914400" rtl="0" eaLnBrk="1" fontAlgn="auto" latinLnBrk="0" hangingPunct="1">
              <a:lnSpc>
                <a:spcPct val="100000"/>
              </a:lnSpc>
              <a:spcBef>
                <a:spcPts val="600"/>
              </a:spcBef>
              <a:spcAft>
                <a:spcPts val="0"/>
              </a:spcAft>
              <a:buClr>
                <a:srgbClr val="0F6FC6"/>
              </a:buClr>
              <a:buSzPct val="70000"/>
              <a:buFont typeface="Wingdings"/>
              <a:buChar char=""/>
              <a:tabLst/>
              <a:defRPr/>
            </a:pPr>
            <a:r>
              <a:rPr kumimoji="0" lang="en-US" sz="1700" b="0" i="0" u="none" strike="noStrike" kern="1200" cap="none" spc="0" normalizeH="0" baseline="0" noProof="0" dirty="0">
                <a:ln>
                  <a:noFill/>
                </a:ln>
                <a:solidFill>
                  <a:prstClr val="black"/>
                </a:solidFill>
                <a:effectLst/>
                <a:uLnTx/>
                <a:uFillTx/>
                <a:latin typeface="Century Schoolbook"/>
                <a:ea typeface="+mn-ea"/>
                <a:cs typeface="+mn-cs"/>
              </a:rPr>
              <a:t> Archery - 1:10</a:t>
            </a:r>
          </a:p>
          <a:p>
            <a:pPr marL="274320" marR="0" lvl="0" indent="-274320" algn="l" defTabSz="914400" rtl="0" eaLnBrk="1" fontAlgn="auto" latinLnBrk="0" hangingPunct="1">
              <a:lnSpc>
                <a:spcPct val="100000"/>
              </a:lnSpc>
              <a:spcBef>
                <a:spcPts val="600"/>
              </a:spcBef>
              <a:spcAft>
                <a:spcPts val="0"/>
              </a:spcAft>
              <a:buClr>
                <a:srgbClr val="0F6FC6"/>
              </a:buClr>
              <a:buSzPct val="70000"/>
              <a:buFont typeface="Wingdings"/>
              <a:buChar char=""/>
              <a:tabLst/>
              <a:defRPr/>
            </a:pPr>
            <a:r>
              <a:rPr kumimoji="0" lang="en-US" sz="1700" b="0" i="0" u="none" strike="noStrike" kern="1200" cap="none" spc="0" normalizeH="0" baseline="0" noProof="0" dirty="0">
                <a:ln>
                  <a:noFill/>
                </a:ln>
                <a:solidFill>
                  <a:prstClr val="black"/>
                </a:solidFill>
                <a:effectLst/>
                <a:uLnTx/>
                <a:uFillTx/>
                <a:latin typeface="Century Schoolbook"/>
                <a:ea typeface="+mn-ea"/>
                <a:cs typeface="+mn-cs"/>
              </a:rPr>
              <a:t> Boating - </a:t>
            </a:r>
            <a:r>
              <a:rPr kumimoji="0" lang="en-US" sz="1700" b="0" i="0" u="none" strike="noStrike" kern="1200" cap="none" spc="0" normalizeH="0" baseline="0" noProof="0" dirty="0">
                <a:ln>
                  <a:noFill/>
                </a:ln>
                <a:solidFill>
                  <a:srgbClr val="333333"/>
                </a:solidFill>
                <a:effectLst/>
                <a:uLnTx/>
                <a:uFillTx/>
                <a:latin typeface="Century Schoolbook"/>
                <a:ea typeface="+mn-ea"/>
                <a:cs typeface="+mn-cs"/>
              </a:rPr>
              <a:t>1:8 for campers 6 years of age and older and 1:6 for campers younger than 6 years of age.</a:t>
            </a:r>
            <a:r>
              <a:rPr kumimoji="0" lang="en-US" sz="1700" b="0" i="0" u="none" strike="noStrike" kern="1200" cap="none" spc="0" normalizeH="0" baseline="0" noProof="0" dirty="0">
                <a:ln>
                  <a:noFill/>
                </a:ln>
                <a:solidFill>
                  <a:prstClr val="black"/>
                </a:solidFill>
                <a:effectLst/>
                <a:uLnTx/>
                <a:uFillTx/>
                <a:latin typeface="Century Schoolbook"/>
                <a:ea typeface="+mn-ea"/>
                <a:cs typeface="+mn-cs"/>
              </a:rPr>
              <a:t> Boats with 8 or more campers carrying non-swimmers need a lifeguard in boat.</a:t>
            </a:r>
          </a:p>
          <a:p>
            <a:pPr marL="274320" marR="0" lvl="0" indent="-274320" algn="l" defTabSz="914400" rtl="0" eaLnBrk="1" fontAlgn="auto" latinLnBrk="0" hangingPunct="1">
              <a:lnSpc>
                <a:spcPct val="100000"/>
              </a:lnSpc>
              <a:spcBef>
                <a:spcPts val="600"/>
              </a:spcBef>
              <a:spcAft>
                <a:spcPts val="0"/>
              </a:spcAft>
              <a:buClr>
                <a:srgbClr val="0F6FC6"/>
              </a:buClr>
              <a:buSzPct val="70000"/>
              <a:buFont typeface="Wingdings"/>
              <a:buChar char=""/>
              <a:tabLst/>
              <a:defRPr/>
            </a:pPr>
            <a:r>
              <a:rPr kumimoji="0" lang="en-US" sz="1700" b="0" i="0" u="none" strike="noStrike" kern="1200" cap="none" spc="0" normalizeH="0" baseline="0" noProof="0" dirty="0">
                <a:ln>
                  <a:noFill/>
                </a:ln>
                <a:solidFill>
                  <a:prstClr val="black"/>
                </a:solidFill>
                <a:effectLst/>
                <a:uLnTx/>
                <a:uFillTx/>
                <a:latin typeface="Century Schoolbook"/>
                <a:ea typeface="+mn-ea"/>
                <a:cs typeface="+mn-cs"/>
              </a:rPr>
              <a:t> Horseback Riding - </a:t>
            </a:r>
            <a:r>
              <a:rPr kumimoji="0" lang="en-US" sz="1700" b="0" i="0" u="none" strike="noStrike" kern="1200" cap="none" spc="0" normalizeH="0" baseline="0" noProof="0" dirty="0">
                <a:ln>
                  <a:noFill/>
                </a:ln>
                <a:solidFill>
                  <a:srgbClr val="333333"/>
                </a:solidFill>
                <a:effectLst/>
                <a:uLnTx/>
                <a:uFillTx/>
                <a:latin typeface="Century Schoolbook"/>
                <a:ea typeface="+mn-ea"/>
                <a:cs typeface="+mn-cs"/>
              </a:rPr>
              <a:t>1:8 for campers 6 years of age and older and 1:6 for campers younger than 6 years of age.</a:t>
            </a:r>
            <a:endParaRPr kumimoji="0" lang="en-US" sz="1700" b="0" i="0" u="none" strike="noStrike" kern="1200" cap="none" spc="0" normalizeH="0" baseline="0" noProof="0" dirty="0">
              <a:ln>
                <a:noFill/>
              </a:ln>
              <a:solidFill>
                <a:prstClr val="black"/>
              </a:solidFill>
              <a:effectLst/>
              <a:uLnTx/>
              <a:uFillTx/>
              <a:latin typeface="Century Schoolbook"/>
              <a:ea typeface="+mn-ea"/>
              <a:cs typeface="+mn-cs"/>
            </a:endParaRPr>
          </a:p>
          <a:p>
            <a:pPr marL="274320" marR="0" lvl="0" indent="-274320" algn="l" defTabSz="914400" rtl="0" eaLnBrk="1" fontAlgn="auto" latinLnBrk="0" hangingPunct="1">
              <a:lnSpc>
                <a:spcPct val="100000"/>
              </a:lnSpc>
              <a:spcBef>
                <a:spcPts val="600"/>
              </a:spcBef>
              <a:spcAft>
                <a:spcPts val="0"/>
              </a:spcAft>
              <a:buClr>
                <a:srgbClr val="0F6FC6"/>
              </a:buClr>
              <a:buSzPct val="70000"/>
              <a:buFont typeface="Wingdings"/>
              <a:buChar char=""/>
              <a:tabLst/>
              <a:defRPr/>
            </a:pPr>
            <a:r>
              <a:rPr kumimoji="0" lang="en-US" sz="1700" b="0" i="0" u="none" strike="noStrike" kern="1200" cap="none" spc="0" normalizeH="0" baseline="0" noProof="0" dirty="0">
                <a:ln>
                  <a:noFill/>
                </a:ln>
                <a:solidFill>
                  <a:prstClr val="black"/>
                </a:solidFill>
                <a:effectLst/>
                <a:uLnTx/>
                <a:uFillTx/>
                <a:latin typeface="Century Schoolbook"/>
                <a:ea typeface="+mn-ea"/>
                <a:cs typeface="+mn-cs"/>
              </a:rPr>
              <a:t> Transportation - 1:12</a:t>
            </a:r>
          </a:p>
          <a:p>
            <a:pPr marL="274320" marR="0" lvl="0" indent="-274320" algn="l" defTabSz="914400" rtl="0" eaLnBrk="1" fontAlgn="auto" latinLnBrk="0" hangingPunct="1">
              <a:lnSpc>
                <a:spcPct val="100000"/>
              </a:lnSpc>
              <a:spcBef>
                <a:spcPts val="600"/>
              </a:spcBef>
              <a:spcAft>
                <a:spcPts val="0"/>
              </a:spcAft>
              <a:buClr>
                <a:srgbClr val="0F6FC6"/>
              </a:buClr>
              <a:buSzPct val="70000"/>
              <a:buFont typeface="Wingdings"/>
              <a:buChar char=""/>
              <a:tabLst/>
              <a:defRPr/>
            </a:pPr>
            <a:r>
              <a:rPr kumimoji="0" lang="en-US" sz="1700" b="0" i="0" u="none" strike="noStrike" kern="1200" cap="none" spc="0" normalizeH="0" baseline="0" noProof="0" dirty="0">
                <a:ln>
                  <a:noFill/>
                </a:ln>
                <a:solidFill>
                  <a:prstClr val="black"/>
                </a:solidFill>
                <a:effectLst/>
                <a:uLnTx/>
                <a:uFillTx/>
                <a:latin typeface="Century Schoolbook"/>
                <a:ea typeface="+mn-ea"/>
                <a:cs typeface="+mn-cs"/>
              </a:rPr>
              <a:t> Lifeguard - 1:25</a:t>
            </a:r>
          </a:p>
          <a:p>
            <a:pPr marL="274320" marR="0" lvl="0" indent="-274320" algn="l" defTabSz="914400" rtl="0" eaLnBrk="1" fontAlgn="auto" latinLnBrk="0" hangingPunct="1">
              <a:lnSpc>
                <a:spcPct val="100000"/>
              </a:lnSpc>
              <a:spcBef>
                <a:spcPts val="600"/>
              </a:spcBef>
              <a:spcAft>
                <a:spcPts val="0"/>
              </a:spcAft>
              <a:buClr>
                <a:srgbClr val="0F6FC6"/>
              </a:buClr>
              <a:buSzPct val="70000"/>
              <a:buFont typeface="Wingdings"/>
              <a:buChar char=""/>
              <a:tabLst/>
              <a:defRPr/>
            </a:pPr>
            <a:r>
              <a:rPr kumimoji="0" lang="en-US" sz="1700" b="0" i="0" u="none" strike="noStrike" kern="1200" cap="none" spc="0" normalizeH="0" baseline="0" noProof="0" dirty="0">
                <a:ln>
                  <a:noFill/>
                </a:ln>
                <a:solidFill>
                  <a:prstClr val="black"/>
                </a:solidFill>
                <a:effectLst/>
                <a:uLnTx/>
                <a:uFillTx/>
                <a:latin typeface="Century Schoolbook"/>
                <a:ea typeface="+mn-ea"/>
                <a:cs typeface="+mn-cs"/>
              </a:rPr>
              <a:t> Aquatic Activities - 8 years of age and older 1:10,  6 and 7 years of age 1:8, under 6 years old 1:6. </a:t>
            </a:r>
            <a:r>
              <a:rPr kumimoji="0" lang="en-US" sz="1700" b="0" i="0" u="none" strike="noStrike" kern="1200" cap="none" spc="0" normalizeH="0" baseline="0" noProof="0" dirty="0">
                <a:ln>
                  <a:noFill/>
                </a:ln>
                <a:solidFill>
                  <a:srgbClr val="7030A0"/>
                </a:solidFill>
                <a:effectLst/>
                <a:uLnTx/>
                <a:uFillTx/>
                <a:latin typeface="Century Schoolbook"/>
                <a:ea typeface="+mn-ea"/>
                <a:cs typeface="+mn-cs"/>
              </a:rPr>
              <a:t>Your lifeguard does not count as a counselor!</a:t>
            </a:r>
          </a:p>
          <a:p>
            <a:pPr marL="274320" marR="0" lvl="0" indent="-274320" algn="l" defTabSz="914400" rtl="0" eaLnBrk="1" fontAlgn="auto" latinLnBrk="0" hangingPunct="1">
              <a:lnSpc>
                <a:spcPct val="100000"/>
              </a:lnSpc>
              <a:spcBef>
                <a:spcPts val="600"/>
              </a:spcBef>
              <a:spcAft>
                <a:spcPts val="0"/>
              </a:spcAft>
              <a:buClr>
                <a:srgbClr val="0F6FC6"/>
              </a:buClr>
              <a:buSzPct val="70000"/>
              <a:buFont typeface="Wingdings"/>
              <a:buChar char=""/>
              <a:tabLst/>
              <a:defRPr/>
            </a:pPr>
            <a:r>
              <a:rPr kumimoji="0" lang="en-US" sz="1700" b="0" i="0" u="none" strike="noStrike" kern="1200" cap="none" spc="0" normalizeH="0" baseline="0" noProof="0" dirty="0">
                <a:ln>
                  <a:noFill/>
                </a:ln>
                <a:solidFill>
                  <a:prstClr val="black"/>
                </a:solidFill>
                <a:effectLst/>
                <a:uLnTx/>
                <a:uFillTx/>
                <a:latin typeface="Century Schoolbook"/>
                <a:ea typeface="+mn-ea"/>
                <a:cs typeface="+mn-cs"/>
              </a:rPr>
              <a:t> Wilderness swimming - </a:t>
            </a:r>
            <a:r>
              <a:rPr kumimoji="0" lang="en-US" sz="1700" b="0" i="0" u="none" strike="noStrike" kern="1200" cap="none" spc="0" normalizeH="0" baseline="0" noProof="0" dirty="0">
                <a:ln>
                  <a:noFill/>
                </a:ln>
                <a:solidFill>
                  <a:srgbClr val="333333"/>
                </a:solidFill>
                <a:effectLst/>
                <a:uLnTx/>
                <a:uFillTx/>
                <a:latin typeface="Century Schoolbook"/>
                <a:ea typeface="+mn-ea"/>
                <a:cs typeface="+mn-cs"/>
              </a:rPr>
              <a:t>1:8 for campers 6 years of age and older and 1:6 for campers younger than 6 years of age.</a:t>
            </a:r>
          </a:p>
          <a:p>
            <a:pPr marL="274320" marR="0" lvl="0" indent="-274320" algn="l" defTabSz="914400" rtl="0" eaLnBrk="1" fontAlgn="auto" latinLnBrk="0" hangingPunct="1">
              <a:lnSpc>
                <a:spcPct val="100000"/>
              </a:lnSpc>
              <a:spcBef>
                <a:spcPts val="600"/>
              </a:spcBef>
              <a:spcAft>
                <a:spcPts val="0"/>
              </a:spcAft>
              <a:buClr>
                <a:srgbClr val="0F6FC6"/>
              </a:buClr>
              <a:buSzPct val="70000"/>
              <a:buFont typeface="Wingdings"/>
              <a:buChar char=""/>
              <a:tabLst/>
              <a:defRPr/>
            </a:pPr>
            <a:r>
              <a:rPr kumimoji="0" lang="en-US" sz="1700" b="0" i="0" u="none" strike="noStrike" kern="1200" cap="none" spc="0" normalizeH="0" baseline="0" noProof="0" dirty="0">
                <a:ln>
                  <a:noFill/>
                </a:ln>
                <a:solidFill>
                  <a:srgbClr val="333333"/>
                </a:solidFill>
                <a:effectLst/>
                <a:uLnTx/>
                <a:uFillTx/>
                <a:latin typeface="Century Schoolbook"/>
                <a:ea typeface="+mn-ea"/>
                <a:cs typeface="+mn-cs"/>
              </a:rPr>
              <a:t> </a:t>
            </a:r>
            <a:r>
              <a:rPr kumimoji="0" lang="en-US" sz="1700" b="0" i="0" u="none" strike="noStrike" kern="1200" cap="none" spc="0" normalizeH="0" baseline="0" noProof="0" dirty="0">
                <a:ln>
                  <a:noFill/>
                </a:ln>
                <a:solidFill>
                  <a:prstClr val="black"/>
                </a:solidFill>
                <a:effectLst/>
                <a:uLnTx/>
                <a:uFillTx/>
                <a:latin typeface="Century Schoolbook"/>
                <a:ea typeface="+mn-ea"/>
                <a:cs typeface="+mn-cs"/>
              </a:rPr>
              <a:t>Camp Trip Activities Including Swimming -</a:t>
            </a:r>
            <a:r>
              <a:rPr kumimoji="0" lang="en-US" sz="1700" b="0" i="0" u="none" strike="noStrike" kern="1200" cap="none" spc="0" normalizeH="0" baseline="0" noProof="0" dirty="0">
                <a:ln>
                  <a:noFill/>
                </a:ln>
                <a:solidFill>
                  <a:srgbClr val="333333"/>
                </a:solidFill>
                <a:effectLst/>
                <a:uLnTx/>
                <a:uFillTx/>
                <a:latin typeface="Century Schoolbook"/>
                <a:ea typeface="+mn-ea"/>
                <a:cs typeface="+mn-cs"/>
              </a:rPr>
              <a:t>1:8 for campers 6 years of age and older and 1:6 for campers younger than 6 years of age.</a:t>
            </a:r>
            <a:endParaRPr kumimoji="0" lang="en-US" sz="1700" b="0" i="0" u="none" strike="noStrike" kern="1200" cap="none" spc="0" normalizeH="0" baseline="0" noProof="0" dirty="0">
              <a:ln>
                <a:noFill/>
              </a:ln>
              <a:solidFill>
                <a:prstClr val="black"/>
              </a:solidFill>
              <a:effectLst/>
              <a:uLnTx/>
              <a:uFillTx/>
              <a:latin typeface="Century Schoolbook"/>
              <a:ea typeface="+mn-ea"/>
              <a:cs typeface="+mn-cs"/>
            </a:endParaRPr>
          </a:p>
          <a:p>
            <a:pPr marL="274320" marR="0" lvl="0" indent="-274320" algn="l" defTabSz="914400" rtl="0" eaLnBrk="1" fontAlgn="auto" latinLnBrk="0" hangingPunct="1">
              <a:lnSpc>
                <a:spcPct val="100000"/>
              </a:lnSpc>
              <a:spcBef>
                <a:spcPts val="600"/>
              </a:spcBef>
              <a:spcAft>
                <a:spcPts val="0"/>
              </a:spcAft>
              <a:buClr>
                <a:srgbClr val="0F6FC6"/>
              </a:buClr>
              <a:buSzPct val="70000"/>
              <a:buFont typeface="Wingdings"/>
              <a:buChar char=""/>
              <a:tabLst/>
              <a:defRPr/>
            </a:pPr>
            <a:r>
              <a:rPr kumimoji="0" lang="en-US" sz="1700" b="0" i="0" u="none" strike="noStrike" kern="1200" cap="none" spc="0" normalizeH="0" baseline="0" noProof="0" dirty="0">
                <a:ln>
                  <a:noFill/>
                </a:ln>
                <a:solidFill>
                  <a:prstClr val="black"/>
                </a:solidFill>
                <a:effectLst/>
                <a:uLnTx/>
                <a:uFillTx/>
                <a:latin typeface="Century Schoolbook"/>
                <a:ea typeface="+mn-ea"/>
                <a:cs typeface="+mn-cs"/>
              </a:rPr>
              <a:t>  Non-ambulatory camper - 1:2 </a:t>
            </a:r>
          </a:p>
          <a:p>
            <a:pPr marL="274320" marR="0" lvl="0" indent="-274320" algn="l" defTabSz="914400" rtl="0" eaLnBrk="1" fontAlgn="auto" latinLnBrk="0" hangingPunct="1">
              <a:lnSpc>
                <a:spcPct val="100000"/>
              </a:lnSpc>
              <a:spcBef>
                <a:spcPts val="600"/>
              </a:spcBef>
              <a:spcAft>
                <a:spcPts val="0"/>
              </a:spcAft>
              <a:buClr>
                <a:srgbClr val="0F6FC6"/>
              </a:buClr>
              <a:buSzPct val="70000"/>
              <a:buFont typeface="Wingdings"/>
              <a:buChar char=""/>
              <a:tabLst/>
              <a:defRPr/>
            </a:pPr>
            <a:r>
              <a:rPr kumimoji="0" lang="en-US" sz="1700" b="0" i="0" u="none" strike="noStrike" kern="1200" cap="none" spc="0" normalizeH="0" baseline="0" noProof="0" dirty="0">
                <a:ln>
                  <a:noFill/>
                </a:ln>
                <a:solidFill>
                  <a:prstClr val="black"/>
                </a:solidFill>
                <a:effectLst/>
                <a:uLnTx/>
                <a:uFillTx/>
                <a:latin typeface="Century Schoolbook"/>
                <a:ea typeface="+mn-ea"/>
                <a:cs typeface="+mn-cs"/>
              </a:rPr>
              <a:t>  Non-ambulatory or uncontrolled epilepsy - 1:1 for aquatic activity. </a:t>
            </a:r>
          </a:p>
          <a:p>
            <a:pPr marL="274320" marR="0" lvl="0" indent="-274320" algn="l" defTabSz="914400" rtl="0" eaLnBrk="1" fontAlgn="auto" latinLnBrk="0" hangingPunct="1">
              <a:lnSpc>
                <a:spcPct val="100000"/>
              </a:lnSpc>
              <a:spcBef>
                <a:spcPts val="600"/>
              </a:spcBef>
              <a:spcAft>
                <a:spcPts val="0"/>
              </a:spcAft>
              <a:buClr>
                <a:srgbClr val="0F6FC6"/>
              </a:buClr>
              <a:buSzPct val="70000"/>
              <a:buFont typeface="Wingdings"/>
              <a:buChar char=""/>
              <a:tabLst/>
              <a:defRPr/>
            </a:pPr>
            <a:r>
              <a:rPr kumimoji="0" lang="en-US" sz="1700" b="0" i="0" u="none" strike="noStrike" kern="1200" cap="none" spc="0" normalizeH="0" baseline="0" noProof="0" dirty="0">
                <a:ln>
                  <a:noFill/>
                </a:ln>
                <a:solidFill>
                  <a:prstClr val="black"/>
                </a:solidFill>
                <a:effectLst/>
                <a:uLnTx/>
                <a:uFillTx/>
                <a:latin typeface="Century Schoolbook"/>
                <a:ea typeface="+mn-ea"/>
                <a:cs typeface="+mn-cs"/>
              </a:rPr>
              <a:t>  Developmentally disabled campers aquatic ratio other than described above - 1:5</a:t>
            </a:r>
            <a:endParaRPr lang="en-US" dirty="0"/>
          </a:p>
        </p:txBody>
      </p:sp>
    </p:spTree>
    <p:extLst>
      <p:ext uri="{BB962C8B-B14F-4D97-AF65-F5344CB8AC3E}">
        <p14:creationId xmlns:p14="http://schemas.microsoft.com/office/powerpoint/2010/main" val="2457749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clock&#10;&#10;Description automatically generated">
            <a:extLst>
              <a:ext uri="{FF2B5EF4-FFF2-40B4-BE49-F238E27FC236}">
                <a16:creationId xmlns:a16="http://schemas.microsoft.com/office/drawing/2014/main" id="{7929D22F-4772-4F01-B92E-8F682199661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232261-1233-435E-8722-9F5A5D706F75}"/>
              </a:ext>
            </a:extLst>
          </p:cNvPr>
          <p:cNvSpPr>
            <a:spLocks noGrp="1"/>
          </p:cNvSpPr>
          <p:nvPr>
            <p:ph type="ctrTitle"/>
          </p:nvPr>
        </p:nvSpPr>
        <p:spPr>
          <a:xfrm>
            <a:off x="422910" y="622743"/>
            <a:ext cx="10904220" cy="1552257"/>
          </a:xfrm>
        </p:spPr>
        <p:txBody>
          <a:bodyPr>
            <a:normAutofit fontScale="90000"/>
          </a:bodyPr>
          <a:lstStyle/>
          <a:p>
            <a:r>
              <a:rPr lang="en-US" sz="3200" dirty="0">
                <a:solidFill>
                  <a:schemeClr val="accent5">
                    <a:lumMod val="50000"/>
                  </a:schemeClr>
                </a:solidFill>
              </a:rPr>
              <a:t>Please make sure you fill in your email address on your camp application.  Everything is digital, so without an email address linked to your facility, it is difficult to receive your inspection reports.</a:t>
            </a:r>
          </a:p>
        </p:txBody>
      </p:sp>
      <p:sp>
        <p:nvSpPr>
          <p:cNvPr id="3" name="Subtitle 2">
            <a:extLst>
              <a:ext uri="{FF2B5EF4-FFF2-40B4-BE49-F238E27FC236}">
                <a16:creationId xmlns:a16="http://schemas.microsoft.com/office/drawing/2014/main" id="{79CA991D-737B-467C-9790-8BFD5586F7A5}"/>
              </a:ext>
            </a:extLst>
          </p:cNvPr>
          <p:cNvSpPr>
            <a:spLocks noGrp="1"/>
          </p:cNvSpPr>
          <p:nvPr>
            <p:ph type="subTitle" idx="1"/>
          </p:nvPr>
        </p:nvSpPr>
        <p:spPr>
          <a:xfrm>
            <a:off x="708660" y="3261674"/>
            <a:ext cx="10618470" cy="2727646"/>
          </a:xfrm>
        </p:spPr>
        <p:txBody>
          <a:bodyPr>
            <a:normAutofit lnSpcReduction="10000"/>
          </a:bodyPr>
          <a:lstStyle/>
          <a:p>
            <a:r>
              <a:rPr lang="en-US" sz="2800" dirty="0">
                <a:solidFill>
                  <a:schemeClr val="accent5">
                    <a:lumMod val="50000"/>
                  </a:schemeClr>
                </a:solidFill>
              </a:rPr>
              <a:t>As always, permits will not be issued until we have received all  application paperwork and staff certifications.</a:t>
            </a:r>
          </a:p>
          <a:p>
            <a:endParaRPr lang="en-US" sz="2800" dirty="0">
              <a:solidFill>
                <a:schemeClr val="accent5">
                  <a:lumMod val="50000"/>
                </a:schemeClr>
              </a:solidFill>
            </a:endParaRPr>
          </a:p>
          <a:p>
            <a:endParaRPr lang="en-US" sz="2800" dirty="0">
              <a:solidFill>
                <a:schemeClr val="accent5">
                  <a:lumMod val="50000"/>
                </a:schemeClr>
              </a:solidFill>
            </a:endParaRPr>
          </a:p>
          <a:p>
            <a:r>
              <a:rPr lang="en-US" sz="2800" dirty="0">
                <a:solidFill>
                  <a:schemeClr val="accent5">
                    <a:lumMod val="50000"/>
                  </a:schemeClr>
                </a:solidFill>
              </a:rPr>
              <a:t>Please </a:t>
            </a:r>
            <a:r>
              <a:rPr lang="en-US" sz="2800">
                <a:solidFill>
                  <a:schemeClr val="accent5">
                    <a:lumMod val="50000"/>
                  </a:schemeClr>
                </a:solidFill>
              </a:rPr>
              <a:t>email Brianna </a:t>
            </a:r>
            <a:r>
              <a:rPr lang="en-US" sz="2800" dirty="0">
                <a:solidFill>
                  <a:schemeClr val="accent5">
                    <a:lumMod val="50000"/>
                  </a:schemeClr>
                </a:solidFill>
              </a:rPr>
              <a:t>once you have reviewed this training in its entirety.</a:t>
            </a:r>
          </a:p>
          <a:p>
            <a:r>
              <a:rPr lang="en-US" sz="2800" dirty="0">
                <a:solidFill>
                  <a:schemeClr val="accent5">
                    <a:lumMod val="50000"/>
                  </a:schemeClr>
                </a:solidFill>
              </a:rPr>
              <a:t>bhaf@co.ulster.ny.us </a:t>
            </a:r>
          </a:p>
        </p:txBody>
      </p:sp>
    </p:spTree>
    <p:extLst>
      <p:ext uri="{BB962C8B-B14F-4D97-AF65-F5344CB8AC3E}">
        <p14:creationId xmlns:p14="http://schemas.microsoft.com/office/powerpoint/2010/main" val="6416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F2DAF8-D307-475B-9F8F-5F2E50E0C49A}"/>
              </a:ext>
            </a:extLst>
          </p:cNvPr>
          <p:cNvPicPr>
            <a:picLocks noChangeAspect="1"/>
          </p:cNvPicPr>
          <p:nvPr/>
        </p:nvPicPr>
        <p:blipFill>
          <a:blip r:embed="rId2"/>
          <a:stretch>
            <a:fillRect/>
          </a:stretch>
        </p:blipFill>
        <p:spPr>
          <a:xfrm>
            <a:off x="0" y="4407615"/>
            <a:ext cx="2535121" cy="2535121"/>
          </a:xfrm>
          <a:prstGeom prst="rect">
            <a:avLst/>
          </a:prstGeom>
        </p:spPr>
      </p:pic>
      <p:sp>
        <p:nvSpPr>
          <p:cNvPr id="2" name="Title 1">
            <a:extLst>
              <a:ext uri="{FF2B5EF4-FFF2-40B4-BE49-F238E27FC236}">
                <a16:creationId xmlns:a16="http://schemas.microsoft.com/office/drawing/2014/main" id="{44937743-4278-4097-9D77-355E04900FDA}"/>
              </a:ext>
            </a:extLst>
          </p:cNvPr>
          <p:cNvSpPr>
            <a:spLocks noGrp="1"/>
          </p:cNvSpPr>
          <p:nvPr>
            <p:ph type="ctrTitle"/>
          </p:nvPr>
        </p:nvSpPr>
        <p:spPr>
          <a:xfrm>
            <a:off x="651128" y="243236"/>
            <a:ext cx="10640754" cy="775845"/>
          </a:xfrm>
        </p:spPr>
        <p:txBody>
          <a:bodyPr anchor="b">
            <a:normAutofit/>
          </a:bodyPr>
          <a:lstStyle/>
          <a:p>
            <a:r>
              <a:rPr lang="en-US" sz="4000">
                <a:solidFill>
                  <a:schemeClr val="accent1">
                    <a:lumMod val="75000"/>
                  </a:schemeClr>
                </a:solidFill>
              </a:rPr>
              <a:t>*Water New*</a:t>
            </a:r>
            <a:endParaRPr lang="en-US" sz="4000" dirty="0">
              <a:solidFill>
                <a:schemeClr val="accent1">
                  <a:lumMod val="75000"/>
                </a:schemeClr>
              </a:solidFill>
            </a:endParaRPr>
          </a:p>
        </p:txBody>
      </p:sp>
      <p:sp>
        <p:nvSpPr>
          <p:cNvPr id="3" name="Subtitle 2">
            <a:extLst>
              <a:ext uri="{FF2B5EF4-FFF2-40B4-BE49-F238E27FC236}">
                <a16:creationId xmlns:a16="http://schemas.microsoft.com/office/drawing/2014/main" id="{8E44B26F-58B0-4B82-809E-E2EBDDCCAF36}"/>
              </a:ext>
            </a:extLst>
          </p:cNvPr>
          <p:cNvSpPr>
            <a:spLocks noGrp="1"/>
          </p:cNvSpPr>
          <p:nvPr>
            <p:ph type="subTitle" idx="1"/>
          </p:nvPr>
        </p:nvSpPr>
        <p:spPr>
          <a:xfrm>
            <a:off x="1514121" y="1019082"/>
            <a:ext cx="9163757" cy="4356444"/>
          </a:xfrm>
        </p:spPr>
        <p:txBody>
          <a:bodyPr anchor="ctr">
            <a:normAutofit/>
          </a:bodyPr>
          <a:lstStyle/>
          <a:p>
            <a:r>
              <a:rPr lang="en-US" dirty="0">
                <a:solidFill>
                  <a:schemeClr val="accent5">
                    <a:lumMod val="50000"/>
                  </a:schemeClr>
                </a:solidFill>
              </a:rPr>
              <a:t>Sampling:</a:t>
            </a:r>
          </a:p>
          <a:p>
            <a:pPr algn="l"/>
            <a:r>
              <a:rPr lang="en-US" dirty="0">
                <a:solidFill>
                  <a:schemeClr val="tx1"/>
                </a:solidFill>
              </a:rPr>
              <a:t>Every year, more and more camps forget to collect a nitrate sample during the operating season.  </a:t>
            </a:r>
          </a:p>
          <a:p>
            <a:pPr algn="l"/>
            <a:r>
              <a:rPr lang="en-US" dirty="0">
                <a:solidFill>
                  <a:schemeClr val="tx1"/>
                </a:solidFill>
              </a:rPr>
              <a:t>To help avoid this from happening, we will now require that nitrate sample results are submitted </a:t>
            </a:r>
            <a:r>
              <a:rPr lang="en-US" u="sng" dirty="0">
                <a:solidFill>
                  <a:schemeClr val="tx1"/>
                </a:solidFill>
              </a:rPr>
              <a:t>prior to the permit being issued</a:t>
            </a:r>
            <a:r>
              <a:rPr lang="en-US" dirty="0">
                <a:solidFill>
                  <a:schemeClr val="tx1"/>
                </a:solidFill>
              </a:rPr>
              <a:t>.</a:t>
            </a:r>
          </a:p>
          <a:p>
            <a:pPr algn="l"/>
            <a:r>
              <a:rPr lang="en-US" b="0" i="0" dirty="0">
                <a:solidFill>
                  <a:schemeClr val="tx1"/>
                </a:solidFill>
                <a:effectLst/>
              </a:rPr>
              <a:t>Consuming too much nitrate can affect how blood carries oxygen and can cause methemoglobinemia (also known as blue baby syndrome).</a:t>
            </a:r>
          </a:p>
          <a:p>
            <a:endParaRPr lang="en-US" sz="2000" dirty="0">
              <a:solidFill>
                <a:schemeClr val="tx2"/>
              </a:solidFill>
            </a:endParaRPr>
          </a:p>
        </p:txBody>
      </p:sp>
    </p:spTree>
    <p:extLst>
      <p:ext uri="{BB962C8B-B14F-4D97-AF65-F5344CB8AC3E}">
        <p14:creationId xmlns:p14="http://schemas.microsoft.com/office/powerpoint/2010/main" val="2746860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40E03-42BF-4EE8-932B-E14BB0E76FB2}"/>
              </a:ext>
            </a:extLst>
          </p:cNvPr>
          <p:cNvSpPr>
            <a:spLocks noGrp="1"/>
          </p:cNvSpPr>
          <p:nvPr>
            <p:ph type="title"/>
          </p:nvPr>
        </p:nvSpPr>
        <p:spPr>
          <a:xfrm>
            <a:off x="722187" y="217922"/>
            <a:ext cx="10364451" cy="905483"/>
          </a:xfrm>
        </p:spPr>
        <p:txBody>
          <a:bodyPr/>
          <a:lstStyle/>
          <a:p>
            <a:r>
              <a:rPr lang="en-US" sz="3600" dirty="0">
                <a:solidFill>
                  <a:schemeClr val="accent1">
                    <a:lumMod val="75000"/>
                  </a:schemeClr>
                </a:solidFill>
              </a:rPr>
              <a:t>Water-we</a:t>
            </a:r>
            <a:r>
              <a:rPr lang="en-US" dirty="0">
                <a:solidFill>
                  <a:schemeClr val="accent1">
                    <a:lumMod val="75000"/>
                  </a:schemeClr>
                </a:solidFill>
              </a:rPr>
              <a:t>ll disinfection</a:t>
            </a:r>
            <a:endParaRPr lang="en-US" dirty="0"/>
          </a:p>
        </p:txBody>
      </p:sp>
      <p:sp>
        <p:nvSpPr>
          <p:cNvPr id="3" name="Content Placeholder 2">
            <a:extLst>
              <a:ext uri="{FF2B5EF4-FFF2-40B4-BE49-F238E27FC236}">
                <a16:creationId xmlns:a16="http://schemas.microsoft.com/office/drawing/2014/main" id="{420D8DD9-C943-42D4-BF9C-02F7497D1715}"/>
              </a:ext>
            </a:extLst>
          </p:cNvPr>
          <p:cNvSpPr>
            <a:spLocks noGrp="1"/>
          </p:cNvSpPr>
          <p:nvPr>
            <p:ph sz="quarter" idx="13"/>
          </p:nvPr>
        </p:nvSpPr>
        <p:spPr>
          <a:xfrm>
            <a:off x="913774" y="1123406"/>
            <a:ext cx="10363826" cy="4929052"/>
          </a:xfrm>
        </p:spPr>
        <p:txBody>
          <a:bodyPr>
            <a:normAutofit/>
          </a:bodyPr>
          <a:lstStyle/>
          <a:p>
            <a:r>
              <a:rPr lang="en-US" dirty="0">
                <a:solidFill>
                  <a:schemeClr val="accent1">
                    <a:lumMod val="75000"/>
                  </a:schemeClr>
                </a:solidFill>
              </a:rPr>
              <a:t>Prior to taking any samples </a:t>
            </a:r>
          </a:p>
          <a:p>
            <a:pPr marL="273050" marR="0" lvl="0" indent="-273050" algn="l" defTabSz="914400" rtl="0" eaLnBrk="1" fontAlgn="base" latinLnBrk="0" hangingPunct="1">
              <a:lnSpc>
                <a:spcPct val="100000"/>
              </a:lnSpc>
              <a:spcBef>
                <a:spcPct val="20000"/>
              </a:spcBef>
              <a:spcAft>
                <a:spcPct val="0"/>
              </a:spcAft>
              <a:buClr>
                <a:srgbClr val="0BD0D9"/>
              </a:buClr>
              <a:buSzPct val="95000"/>
              <a:buFont typeface="Wingdings 2" pitchFamily="18" charset="2"/>
              <a:buChar char=""/>
              <a:tabLst/>
              <a:defRPr/>
            </a:pPr>
            <a:r>
              <a:rPr kumimoji="0" lang="en-US" altLang="en-US" sz="1900" b="0" i="0" u="none" strike="noStrike" kern="1200" cap="none" spc="0" normalizeH="0" baseline="0" noProof="0" dirty="0">
                <a:ln>
                  <a:noFill/>
                </a:ln>
                <a:solidFill>
                  <a:srgbClr val="000000"/>
                </a:solidFill>
                <a:effectLst/>
                <a:uLnTx/>
                <a:uFillTx/>
                <a:latin typeface="Constantia"/>
                <a:ea typeface="+mn-ea"/>
                <a:cs typeface="+mn-cs"/>
              </a:rPr>
              <a:t>All wells and distribution systems that are not operated continuously should be disinfected to neutralize any contamination that might have been introduced into them by equipment, material, surface drainage, construction or repair.  The following steps must be taken for each water system and completed at least 15 days prior to the property’s occupancy:</a:t>
            </a: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itchFamily="18" charset="2"/>
              <a:buChar char=""/>
              <a:tabLst/>
              <a:defRPr/>
            </a:pPr>
            <a:r>
              <a:rPr kumimoji="0" lang="en-US" altLang="en-US" sz="1900" b="0" i="0" u="none" strike="noStrike" kern="1200" cap="none" spc="0" normalizeH="0" baseline="0" noProof="0" dirty="0">
                <a:ln>
                  <a:noFill/>
                </a:ln>
                <a:solidFill>
                  <a:srgbClr val="03495C"/>
                </a:solidFill>
                <a:effectLst/>
                <a:uLnTx/>
                <a:uFillTx/>
                <a:latin typeface="Constantia"/>
                <a:ea typeface="+mn-ea"/>
                <a:cs typeface="+mn-cs"/>
              </a:rPr>
              <a:t>Well Disinfection</a:t>
            </a:r>
          </a:p>
          <a:p>
            <a:pPr marL="639763" marR="0" lvl="1" indent="-246063" algn="l" defTabSz="914400" rtl="0" eaLnBrk="1" fontAlgn="base" latinLnBrk="0" hangingPunct="1">
              <a:lnSpc>
                <a:spcPct val="100000"/>
              </a:lnSpc>
              <a:spcBef>
                <a:spcPct val="20000"/>
              </a:spcBef>
              <a:spcAft>
                <a:spcPct val="0"/>
              </a:spcAft>
              <a:buClr>
                <a:srgbClr val="0F6FC6"/>
              </a:buClr>
              <a:buSzPct val="85000"/>
              <a:buFont typeface="Wingdings 2" pitchFamily="18" charset="2"/>
              <a:buChar char=""/>
              <a:tabLst/>
              <a:defRPr/>
            </a:pPr>
            <a:r>
              <a:rPr kumimoji="0" lang="en-US" altLang="en-US" sz="1900" b="0" i="0" u="none" strike="noStrike" kern="1200" cap="none" spc="0" normalizeH="0" baseline="0" noProof="0" dirty="0">
                <a:ln>
                  <a:noFill/>
                </a:ln>
                <a:solidFill>
                  <a:srgbClr val="000000"/>
                </a:solidFill>
                <a:effectLst/>
                <a:uLnTx/>
                <a:uFillTx/>
                <a:latin typeface="Constantia"/>
                <a:ea typeface="+mn-ea"/>
                <a:cs typeface="+mn-cs"/>
              </a:rPr>
              <a:t>1. Prepare a strong chlorine solution by using 2 quarts of an NSF approved unscented hypochlorite or bleach in 5 gallons of safe water.  Pour this directly into the well.  These doses may vary according to well depth and are good for wells up to 150 feet.</a:t>
            </a:r>
          </a:p>
          <a:p>
            <a:pPr marL="639763" marR="0" lvl="1" indent="-246063" algn="l" defTabSz="914400" rtl="0" eaLnBrk="1" fontAlgn="base" latinLnBrk="0" hangingPunct="1">
              <a:lnSpc>
                <a:spcPct val="100000"/>
              </a:lnSpc>
              <a:spcBef>
                <a:spcPct val="20000"/>
              </a:spcBef>
              <a:spcAft>
                <a:spcPct val="0"/>
              </a:spcAft>
              <a:buClr>
                <a:srgbClr val="0F6FC6"/>
              </a:buClr>
              <a:buSzPct val="85000"/>
              <a:buFont typeface="Wingdings 2" pitchFamily="18" charset="2"/>
              <a:buChar char=""/>
              <a:tabLst/>
              <a:defRPr/>
            </a:pPr>
            <a:r>
              <a:rPr kumimoji="0" lang="en-US" altLang="en-US" sz="1900" b="0" i="0" u="none" strike="noStrike" kern="1200" cap="none" spc="0" normalizeH="0" baseline="0" noProof="0" dirty="0">
                <a:ln>
                  <a:noFill/>
                </a:ln>
                <a:solidFill>
                  <a:srgbClr val="000000"/>
                </a:solidFill>
                <a:effectLst/>
                <a:uLnTx/>
                <a:uFillTx/>
                <a:latin typeface="Constantia"/>
                <a:ea typeface="+mn-ea"/>
                <a:cs typeface="+mn-cs"/>
              </a:rPr>
              <a:t>2. Draw water until a strong chlorine odor is present at a tap at the beginning of the distribution system.  Allow the well to sit idle for at least 24 hours.  Do not use the water during this time.</a:t>
            </a:r>
          </a:p>
          <a:p>
            <a:pPr marL="639763" marR="0" lvl="1" indent="-246063" algn="l" defTabSz="914400" rtl="0" eaLnBrk="1" fontAlgn="base" latinLnBrk="0" hangingPunct="1">
              <a:lnSpc>
                <a:spcPct val="100000"/>
              </a:lnSpc>
              <a:spcBef>
                <a:spcPct val="20000"/>
              </a:spcBef>
              <a:spcAft>
                <a:spcPct val="0"/>
              </a:spcAft>
              <a:buClr>
                <a:srgbClr val="0F6FC6"/>
              </a:buClr>
              <a:buSzPct val="85000"/>
              <a:buFont typeface="Wingdings 2" pitchFamily="18" charset="2"/>
              <a:buChar char=""/>
              <a:tabLst/>
              <a:defRPr/>
            </a:pPr>
            <a:r>
              <a:rPr kumimoji="0" lang="en-US" altLang="en-US" sz="1900" b="0" i="0" u="none" strike="noStrike" kern="1200" cap="none" spc="0" normalizeH="0" baseline="0" noProof="0" dirty="0">
                <a:ln>
                  <a:noFill/>
                </a:ln>
                <a:solidFill>
                  <a:srgbClr val="000000"/>
                </a:solidFill>
                <a:effectLst/>
                <a:uLnTx/>
                <a:uFillTx/>
                <a:latin typeface="Constantia"/>
                <a:ea typeface="+mn-ea"/>
                <a:cs typeface="+mn-cs"/>
              </a:rPr>
              <a:t>3. After 24 hours let the well pump to waste, preferably through an outside tap being careful not to allow the water to flow on shrubbery or flowers.  This should be done until the chlorine odor is no longer apparent at the tap. 	</a:t>
            </a:r>
          </a:p>
          <a:p>
            <a:endParaRPr lang="en-US" dirty="0"/>
          </a:p>
        </p:txBody>
      </p:sp>
      <p:pic>
        <p:nvPicPr>
          <p:cNvPr id="4" name="Picture 3">
            <a:extLst>
              <a:ext uri="{FF2B5EF4-FFF2-40B4-BE49-F238E27FC236}">
                <a16:creationId xmlns:a16="http://schemas.microsoft.com/office/drawing/2014/main" id="{959FC77A-C057-457F-B1DE-070F5F228BA0}"/>
              </a:ext>
            </a:extLst>
          </p:cNvPr>
          <p:cNvPicPr>
            <a:picLocks noChangeAspect="1"/>
          </p:cNvPicPr>
          <p:nvPr/>
        </p:nvPicPr>
        <p:blipFill>
          <a:blip r:embed="rId2"/>
          <a:stretch>
            <a:fillRect/>
          </a:stretch>
        </p:blipFill>
        <p:spPr>
          <a:xfrm>
            <a:off x="10470357" y="64293"/>
            <a:ext cx="1550194" cy="1550194"/>
          </a:xfrm>
          <a:prstGeom prst="rect">
            <a:avLst/>
          </a:prstGeom>
        </p:spPr>
      </p:pic>
    </p:spTree>
    <p:extLst>
      <p:ext uri="{BB962C8B-B14F-4D97-AF65-F5344CB8AC3E}">
        <p14:creationId xmlns:p14="http://schemas.microsoft.com/office/powerpoint/2010/main" val="2497397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103D4-2A61-4776-893E-76103B827C34}"/>
              </a:ext>
            </a:extLst>
          </p:cNvPr>
          <p:cNvSpPr>
            <a:spLocks noGrp="1"/>
          </p:cNvSpPr>
          <p:nvPr>
            <p:ph type="title"/>
          </p:nvPr>
        </p:nvSpPr>
        <p:spPr>
          <a:xfrm>
            <a:off x="913774" y="404950"/>
            <a:ext cx="10364451" cy="1079654"/>
          </a:xfrm>
        </p:spPr>
        <p:txBody>
          <a:bodyPr/>
          <a:lstStyle/>
          <a:p>
            <a:r>
              <a:rPr lang="en-US" sz="3600" dirty="0">
                <a:solidFill>
                  <a:schemeClr val="accent1">
                    <a:lumMod val="75000"/>
                  </a:schemeClr>
                </a:solidFill>
              </a:rPr>
              <a:t>Water-distribution disinfecting </a:t>
            </a:r>
            <a:endParaRPr lang="en-US" dirty="0"/>
          </a:p>
        </p:txBody>
      </p:sp>
      <p:sp>
        <p:nvSpPr>
          <p:cNvPr id="3" name="Content Placeholder 2">
            <a:extLst>
              <a:ext uri="{FF2B5EF4-FFF2-40B4-BE49-F238E27FC236}">
                <a16:creationId xmlns:a16="http://schemas.microsoft.com/office/drawing/2014/main" id="{2CE51899-606D-435B-B37D-5CD2050A0D75}"/>
              </a:ext>
            </a:extLst>
          </p:cNvPr>
          <p:cNvSpPr>
            <a:spLocks noGrp="1"/>
          </p:cNvSpPr>
          <p:nvPr>
            <p:ph sz="quarter" idx="13"/>
          </p:nvPr>
        </p:nvSpPr>
        <p:spPr>
          <a:xfrm>
            <a:off x="914399" y="1484605"/>
            <a:ext cx="10363826" cy="4968446"/>
          </a:xfrm>
        </p:spPr>
        <p:txBody>
          <a:bodyPr>
            <a:normAutofit fontScale="92500" lnSpcReduction="10000"/>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a:buNone/>
              <a:tabLst/>
              <a:defRPr/>
            </a:pPr>
            <a:r>
              <a:rPr kumimoji="0" lang="en-US" sz="2400" b="0" i="0" u="none" strike="noStrike" kern="1200" cap="none" spc="0" normalizeH="0" baseline="0" noProof="0" dirty="0">
                <a:ln>
                  <a:noFill/>
                </a:ln>
                <a:solidFill>
                  <a:srgbClr val="04617B">
                    <a:lumMod val="75000"/>
                  </a:srgbClr>
                </a:solidFill>
                <a:effectLst/>
                <a:uLnTx/>
                <a:uFillTx/>
                <a:latin typeface="Constantia"/>
                <a:ea typeface="+mn-ea"/>
                <a:cs typeface="+mn-cs"/>
              </a:rPr>
              <a:t>Distribution Disinfection</a:t>
            </a: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itchFamily="18" charset="2"/>
              <a:buChar char=""/>
              <a:tabLst/>
              <a:defRPr/>
            </a:pPr>
            <a:r>
              <a:rPr kumimoji="0" lang="en-US" sz="2200" b="0" i="0" u="none" strike="noStrike" kern="1200" cap="none" spc="0" normalizeH="0" baseline="0" noProof="0" dirty="0">
                <a:ln>
                  <a:noFill/>
                </a:ln>
                <a:solidFill>
                  <a:prstClr val="black"/>
                </a:solidFill>
                <a:effectLst/>
                <a:uLnTx/>
                <a:uFillTx/>
                <a:latin typeface="Constantia"/>
                <a:ea typeface="+mn-ea"/>
                <a:cs typeface="+mn-cs"/>
              </a:rPr>
              <a:t>(1)   All water mains shall be disinfected by filling the main to remove all air pockets, flushing the main to remove particulates, and filling the main with potable water.  The potable water shall then be chlorinated by feeding liquid hypochlorite at a constant rate such that the water will not have less than a 25 mg/l free chlorine residual (25 ppm) throughout the water system.  After a 24-hour holding period there must be a free chlorine residual of not less than 10 mg/l throughout the children’s camp water system.</a:t>
            </a: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itchFamily="18" charset="2"/>
              <a:buChar char=""/>
              <a:tabLst/>
              <a:defRPr/>
            </a:pPr>
            <a:r>
              <a:rPr kumimoji="0" lang="en-US" altLang="en-US" sz="2200" b="0" i="0" u="none" strike="noStrike" kern="1200" cap="none" spc="0" normalizeH="0" baseline="0" noProof="0" dirty="0">
                <a:ln>
                  <a:noFill/>
                </a:ln>
                <a:solidFill>
                  <a:srgbClr val="000000"/>
                </a:solidFill>
                <a:effectLst/>
                <a:uLnTx/>
                <a:uFillTx/>
                <a:latin typeface="Constantia"/>
                <a:ea typeface="+mn-ea"/>
                <a:cs typeface="+mn-cs"/>
              </a:rPr>
              <a:t>(2)   All water mains shall be flushed, and free chlorine residual disinfection concentrations shall be measured for the two days immediately following the completion of the main disinfection at representative points in the distribution system to ensure chlorine residuals of not less than 0.2 mg/l.</a:t>
            </a: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itchFamily="18" charset="2"/>
              <a:buChar char=""/>
              <a:tabLst/>
              <a:defRPr/>
            </a:pPr>
            <a:r>
              <a:rPr kumimoji="0" lang="en-US" altLang="en-US" sz="2200" b="0" i="0" u="none" strike="noStrike" kern="1200" cap="none" spc="0" normalizeH="0" baseline="0" noProof="0" dirty="0">
                <a:ln>
                  <a:noFill/>
                </a:ln>
                <a:solidFill>
                  <a:srgbClr val="000000"/>
                </a:solidFill>
                <a:effectLst/>
                <a:uLnTx/>
                <a:uFillTx/>
                <a:latin typeface="Constantia"/>
                <a:ea typeface="+mn-ea"/>
                <a:cs typeface="+mn-cs"/>
              </a:rPr>
              <a:t>(3)   A Total Coliform sample shall be collected from each water source at a representative point in the distribution system following the two-day flushing and chlorine monitoring period and when a free chlorine residual of not more than 2.0 mg/l is present.  Pre-operational water analysis reports must be submitted to the permit-issuing official prior to permit issuance.</a:t>
            </a: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itchFamily="18" charset="2"/>
              <a:buChar char=""/>
              <a:tabLst/>
              <a:defRPr/>
            </a:pPr>
            <a:endParaRPr kumimoji="0" lang="en-US" sz="2400" b="0" i="0" u="none" strike="noStrike" kern="1200" cap="none" spc="0" normalizeH="0" baseline="0" noProof="0" dirty="0">
              <a:ln>
                <a:noFill/>
              </a:ln>
              <a:solidFill>
                <a:prstClr val="black"/>
              </a:solidFill>
              <a:effectLst/>
              <a:uLnTx/>
              <a:uFillTx/>
              <a:latin typeface="Constantia"/>
              <a:ea typeface="+mn-ea"/>
              <a:cs typeface="+mn-cs"/>
            </a:endParaRPr>
          </a:p>
          <a:p>
            <a:pPr marL="0" lvl="0" indent="0" eaLnBrk="0" fontAlgn="base" hangingPunct="0">
              <a:spcAft>
                <a:spcPct val="0"/>
              </a:spcAft>
              <a:buClr>
                <a:srgbClr val="0BD0D9"/>
              </a:buClr>
              <a:buSzPct val="95000"/>
              <a:buNone/>
              <a:defRPr/>
            </a:pPr>
            <a:endParaRPr lang="en-US" sz="2000" dirty="0">
              <a:solidFill>
                <a:prstClr val="black"/>
              </a:solidFill>
              <a:latin typeface="Constantia"/>
            </a:endParaRPr>
          </a:p>
        </p:txBody>
      </p:sp>
      <p:pic>
        <p:nvPicPr>
          <p:cNvPr id="5" name="Picture 4">
            <a:extLst>
              <a:ext uri="{FF2B5EF4-FFF2-40B4-BE49-F238E27FC236}">
                <a16:creationId xmlns:a16="http://schemas.microsoft.com/office/drawing/2014/main" id="{2FD4CD69-5E01-4174-86F9-B50C49CF841D}"/>
              </a:ext>
            </a:extLst>
          </p:cNvPr>
          <p:cNvPicPr>
            <a:picLocks noChangeAspect="1"/>
          </p:cNvPicPr>
          <p:nvPr/>
        </p:nvPicPr>
        <p:blipFill>
          <a:blip r:embed="rId2"/>
          <a:stretch>
            <a:fillRect/>
          </a:stretch>
        </p:blipFill>
        <p:spPr>
          <a:xfrm>
            <a:off x="9765700" y="295589"/>
            <a:ext cx="2109399" cy="1542422"/>
          </a:xfrm>
          <a:prstGeom prst="rect">
            <a:avLst/>
          </a:prstGeom>
        </p:spPr>
      </p:pic>
    </p:spTree>
    <p:extLst>
      <p:ext uri="{BB962C8B-B14F-4D97-AF65-F5344CB8AC3E}">
        <p14:creationId xmlns:p14="http://schemas.microsoft.com/office/powerpoint/2010/main" val="1672972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65E2D7E-B7BD-404F-9F71-D6620D37B9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3" name="Rectangle 12">
            <a:extLst>
              <a:ext uri="{FF2B5EF4-FFF2-40B4-BE49-F238E27FC236}">
                <a16:creationId xmlns:a16="http://schemas.microsoft.com/office/drawing/2014/main" id="{446F2B05-D14A-46C1-B94D-81BAFA34CA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3FCB0A9-877E-44BD-8777-174E6DCE7253}"/>
              </a:ext>
            </a:extLst>
          </p:cNvPr>
          <p:cNvPicPr>
            <a:picLocks noChangeAspect="1"/>
          </p:cNvPicPr>
          <p:nvPr/>
        </p:nvPicPr>
        <p:blipFill>
          <a:blip r:embed="rId4"/>
          <a:stretch>
            <a:fillRect/>
          </a:stretch>
        </p:blipFill>
        <p:spPr>
          <a:xfrm>
            <a:off x="238125" y="618517"/>
            <a:ext cx="4858533" cy="615004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5" name="Picture 14">
            <a:extLst>
              <a:ext uri="{FF2B5EF4-FFF2-40B4-BE49-F238E27FC236}">
                <a16:creationId xmlns:a16="http://schemas.microsoft.com/office/drawing/2014/main" id="{DC21F734-A85A-4FEA-8CB8-6C72B8195C3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F05555F-503D-4D8B-97D9-87DB9F274EAD}"/>
              </a:ext>
            </a:extLst>
          </p:cNvPr>
          <p:cNvSpPr>
            <a:spLocks noGrp="1"/>
          </p:cNvSpPr>
          <p:nvPr>
            <p:ph type="ctrTitle"/>
          </p:nvPr>
        </p:nvSpPr>
        <p:spPr>
          <a:xfrm>
            <a:off x="5282520" y="352425"/>
            <a:ext cx="5855416" cy="847725"/>
          </a:xfrm>
        </p:spPr>
        <p:txBody>
          <a:bodyPr vert="horz" lIns="91440" tIns="45720" rIns="91440" bIns="45720" rtlCol="0" anchor="ctr">
            <a:normAutofit fontScale="90000"/>
          </a:bodyPr>
          <a:lstStyle/>
          <a:p>
            <a:pPr marL="228600" marR="0" lvl="0" indent="-228600" fontAlgn="auto">
              <a:spcAft>
                <a:spcPts val="0"/>
              </a:spcAft>
              <a:tabLst/>
              <a:defRPr/>
            </a:pPr>
            <a:r>
              <a:rPr lang="en-US" sz="3100" dirty="0">
                <a:solidFill>
                  <a:schemeClr val="accent1">
                    <a:lumMod val="75000"/>
                  </a:schemeClr>
                </a:solidFill>
              </a:rPr>
              <a:t>Water-Example Operation Sheet</a:t>
            </a:r>
            <a:br>
              <a:rPr kumimoji="0" lang="en-US" altLang="en-US" sz="3600" b="0" i="0" u="none" strike="noStrike" spc="0" normalizeH="0" noProof="0" dirty="0">
                <a:ln>
                  <a:noFill/>
                </a:ln>
                <a:uLnTx/>
                <a:uFillTx/>
              </a:rPr>
            </a:br>
            <a:endParaRPr lang="en-US" sz="3600" dirty="0"/>
          </a:p>
        </p:txBody>
      </p:sp>
      <p:sp>
        <p:nvSpPr>
          <p:cNvPr id="3" name="Subtitle 2">
            <a:extLst>
              <a:ext uri="{FF2B5EF4-FFF2-40B4-BE49-F238E27FC236}">
                <a16:creationId xmlns:a16="http://schemas.microsoft.com/office/drawing/2014/main" id="{B62E8C6D-796E-4BBD-9386-A4B2BA3A24F8}"/>
              </a:ext>
            </a:extLst>
          </p:cNvPr>
          <p:cNvSpPr>
            <a:spLocks noGrp="1"/>
          </p:cNvSpPr>
          <p:nvPr>
            <p:ph type="subTitle" idx="1"/>
          </p:nvPr>
        </p:nvSpPr>
        <p:spPr>
          <a:xfrm>
            <a:off x="5282520" y="827313"/>
            <a:ext cx="6818689" cy="5941244"/>
          </a:xfrm>
        </p:spPr>
        <p:txBody>
          <a:bodyPr vert="horz" lIns="91440" tIns="45720" rIns="91440" bIns="45720" rtlCol="0">
            <a:normAutofit fontScale="77500" lnSpcReduction="20000"/>
          </a:bodyPr>
          <a:lstStyle/>
          <a:p>
            <a:pPr indent="-228600" algn="l">
              <a:buFont typeface="Arial" panose="020B0604020202020204" pitchFamily="34" charset="0"/>
              <a:buChar char="•"/>
            </a:pPr>
            <a:r>
              <a:rPr kumimoji="0" lang="en-US" altLang="en-US" sz="2300" b="0" i="0" u="none" strike="noStrike" spc="0" normalizeH="0" noProof="0" dirty="0">
                <a:ln>
                  <a:noFill/>
                </a:ln>
                <a:solidFill>
                  <a:schemeClr val="tx1"/>
                </a:solidFill>
                <a:uLnTx/>
                <a:uFillTx/>
              </a:rPr>
              <a:t>Bacteriological Samples are to be collected each month that camp operates, even if it is only for a portion of the month.  Pre-op samples can count towards the routine sample for the month that they were collected in.</a:t>
            </a:r>
          </a:p>
          <a:p>
            <a:pPr indent="-228600" algn="l">
              <a:buFont typeface="Arial" panose="020B0604020202020204" pitchFamily="34" charset="0"/>
              <a:buChar char="•"/>
            </a:pPr>
            <a:r>
              <a:rPr kumimoji="0" lang="en-US" altLang="en-US" sz="2300" b="0" i="0" u="none" strike="noStrike" spc="0" normalizeH="0" noProof="0" dirty="0">
                <a:ln>
                  <a:noFill/>
                </a:ln>
                <a:solidFill>
                  <a:schemeClr val="tx1"/>
                </a:solidFill>
                <a:uLnTx/>
                <a:uFillTx/>
              </a:rPr>
              <a:t>Make sure to submit your Monthly Operation Report by the </a:t>
            </a:r>
            <a:r>
              <a:rPr kumimoji="0" lang="en-US" altLang="en-US" sz="2300" b="0" i="0" u="sng" strike="noStrike" spc="0" normalizeH="0" noProof="0" dirty="0">
                <a:ln>
                  <a:noFill/>
                </a:ln>
                <a:solidFill>
                  <a:schemeClr val="tx1"/>
                </a:solidFill>
                <a:uLnTx/>
                <a:uFillTx/>
              </a:rPr>
              <a:t>10th</a:t>
            </a:r>
            <a:r>
              <a:rPr kumimoji="0" lang="en-US" altLang="en-US" sz="2300" b="0" i="0" u="none" strike="noStrike" spc="0" normalizeH="0" noProof="0" dirty="0">
                <a:ln>
                  <a:noFill/>
                </a:ln>
                <a:solidFill>
                  <a:schemeClr val="tx1"/>
                </a:solidFill>
                <a:uLnTx/>
                <a:uFillTx/>
              </a:rPr>
              <a:t> of the following month.</a:t>
            </a:r>
          </a:p>
          <a:p>
            <a:pPr indent="-228600" algn="l">
              <a:buFont typeface="Arial" panose="020B0604020202020204" pitchFamily="34" charset="0"/>
              <a:buChar char="•"/>
            </a:pPr>
            <a:r>
              <a:rPr lang="en-US" altLang="en-US" sz="2300" dirty="0">
                <a:solidFill>
                  <a:schemeClr val="tx1"/>
                </a:solidFill>
              </a:rPr>
              <a:t>Operation sheet are now to be submitted to Paige Sheeley </a:t>
            </a:r>
            <a:r>
              <a:rPr lang="en-US" altLang="en-US" sz="2300" u="sng" dirty="0">
                <a:solidFill>
                  <a:srgbClr val="00B0F0"/>
                </a:solidFill>
              </a:rPr>
              <a:t>DOHNCS</a:t>
            </a:r>
            <a:r>
              <a:rPr lang="en-US" altLang="en-US" sz="2300" u="sng" dirty="0">
                <a:solidFill>
                  <a:srgbClr val="00B0F0"/>
                </a:solidFill>
                <a:hlinkClick r:id="rId5">
                  <a:extLst>
                    <a:ext uri="{A12FA001-AC4F-418D-AE19-62706E023703}">
                      <ahyp:hlinkClr xmlns:ahyp="http://schemas.microsoft.com/office/drawing/2018/hyperlinkcolor" val="tx"/>
                    </a:ext>
                  </a:extLst>
                </a:hlinkClick>
              </a:rPr>
              <a:t>@co.ulster.ny.us</a:t>
            </a:r>
            <a:endParaRPr kumimoji="0" lang="en-US" altLang="en-US" sz="2300" b="0" i="0" u="sng" strike="noStrike" spc="0" normalizeH="0" noProof="0" dirty="0">
              <a:ln>
                <a:noFill/>
              </a:ln>
              <a:solidFill>
                <a:srgbClr val="00B0F0"/>
              </a:solidFill>
              <a:uLnTx/>
              <a:uFillTx/>
            </a:endParaRPr>
          </a:p>
          <a:p>
            <a:pPr indent="-228600" algn="l">
              <a:buFont typeface="Arial" panose="020B0604020202020204" pitchFamily="34" charset="0"/>
              <a:buChar char="•"/>
            </a:pPr>
            <a:r>
              <a:rPr kumimoji="0" lang="en-US" altLang="en-US" sz="2300" b="0" i="0" u="none" strike="noStrike" spc="0" normalizeH="0" noProof="0" dirty="0">
                <a:ln>
                  <a:noFill/>
                </a:ln>
                <a:solidFill>
                  <a:schemeClr val="tx1"/>
                </a:solidFill>
                <a:uLnTx/>
                <a:uFillTx/>
              </a:rPr>
              <a:t>A Chlorine residual is to be maintained throughout the distribution system at a minimum of 0.2 ppm and a max of 4.0 </a:t>
            </a:r>
          </a:p>
          <a:p>
            <a:pPr indent="-228600" algn="l">
              <a:buFont typeface="Arial" panose="020B0604020202020204" pitchFamily="34" charset="0"/>
              <a:buChar char="•"/>
            </a:pPr>
            <a:r>
              <a:rPr kumimoji="0" lang="en-US" altLang="en-US" sz="2300" b="0" i="0" u="none" strike="noStrike" spc="0" normalizeH="0" noProof="0" dirty="0">
                <a:ln>
                  <a:noFill/>
                </a:ln>
                <a:solidFill>
                  <a:schemeClr val="tx1"/>
                </a:solidFill>
                <a:uLnTx/>
                <a:uFillTx/>
              </a:rPr>
              <a:t>Make sure to note any changes.</a:t>
            </a:r>
          </a:p>
          <a:p>
            <a:pPr indent="-228600" algn="l">
              <a:buFont typeface="Arial" panose="020B0604020202020204" pitchFamily="34" charset="0"/>
              <a:buChar char="•"/>
            </a:pPr>
            <a:r>
              <a:rPr kumimoji="0" lang="en-US" altLang="en-US" sz="2300" b="0" i="0" u="none" strike="noStrike" spc="0" normalizeH="0" noProof="0" dirty="0">
                <a:ln>
                  <a:noFill/>
                </a:ln>
                <a:solidFill>
                  <a:schemeClr val="tx1"/>
                </a:solidFill>
                <a:uLnTx/>
                <a:uFillTx/>
              </a:rPr>
              <a:t>Make sure to sign and fill out the header and footer the best you can.</a:t>
            </a:r>
          </a:p>
          <a:p>
            <a:pPr algn="l"/>
            <a:r>
              <a:rPr lang="en-US" altLang="en-US" sz="2300" dirty="0">
                <a:solidFill>
                  <a:schemeClr val="tx1"/>
                </a:solidFill>
              </a:rPr>
              <a:t>*</a:t>
            </a:r>
            <a:r>
              <a:rPr lang="en-US" altLang="en-US" sz="2300" dirty="0">
                <a:solidFill>
                  <a:schemeClr val="accent1">
                    <a:lumMod val="75000"/>
                  </a:schemeClr>
                </a:solidFill>
              </a:rPr>
              <a:t>Reminder</a:t>
            </a:r>
            <a:r>
              <a:rPr lang="en-US" altLang="en-US" sz="2300" dirty="0">
                <a:solidFill>
                  <a:schemeClr val="tx1"/>
                </a:solidFill>
              </a:rPr>
              <a:t>*  Start up procedure, pre-op sample and nitrate sample results are to be submitted before the permit can be issued!</a:t>
            </a:r>
            <a:endParaRPr kumimoji="0" lang="en-US" altLang="en-US" sz="2300" b="0" i="0" u="none" strike="noStrike" spc="0" normalizeH="0" noProof="0" dirty="0">
              <a:ln>
                <a:noFill/>
              </a:ln>
              <a:solidFill>
                <a:schemeClr val="tx1"/>
              </a:solidFill>
              <a:uLnTx/>
              <a:uFillTx/>
            </a:endParaRPr>
          </a:p>
          <a:p>
            <a:pPr indent="-228600" algn="l">
              <a:buFont typeface="Arial" panose="020B0604020202020204" pitchFamily="34" charset="0"/>
              <a:buChar char="•"/>
            </a:pPr>
            <a:endParaRPr kumimoji="0" lang="en-US" altLang="en-US" b="0" i="0" u="none" strike="noStrike" spc="0" normalizeH="0" noProof="0" dirty="0">
              <a:ln>
                <a:noFill/>
              </a:ln>
              <a:solidFill>
                <a:schemeClr val="tx1"/>
              </a:solidFill>
              <a:uLnTx/>
              <a:uFillTx/>
            </a:endParaRPr>
          </a:p>
          <a:p>
            <a:pPr indent="-228600" algn="l">
              <a:buFont typeface="Arial" panose="020B0604020202020204" pitchFamily="34" charset="0"/>
              <a:buChar char="•"/>
            </a:pPr>
            <a:endParaRPr kumimoji="0" lang="en-US" altLang="en-US" b="0" i="0" u="none" strike="noStrike" spc="0" normalizeH="0" noProof="0" dirty="0">
              <a:ln>
                <a:noFill/>
              </a:ln>
              <a:solidFill>
                <a:schemeClr val="tx1"/>
              </a:solidFill>
              <a:uLnTx/>
              <a:uFillTx/>
            </a:endParaRPr>
          </a:p>
          <a:p>
            <a:pPr indent="-228600" algn="l">
              <a:buFont typeface="Arial" panose="020B0604020202020204" pitchFamily="34" charset="0"/>
              <a:buChar char="•"/>
            </a:pPr>
            <a:endParaRPr kumimoji="0" lang="en-US" altLang="en-US" b="0" i="0" u="none" strike="noStrike" spc="0" normalizeH="0" noProof="0" dirty="0">
              <a:ln>
                <a:noFill/>
              </a:ln>
              <a:solidFill>
                <a:schemeClr val="tx1"/>
              </a:solidFill>
              <a:uLnTx/>
              <a:uFillTx/>
            </a:endParaRPr>
          </a:p>
          <a:p>
            <a:pPr indent="-228600" algn="l">
              <a:buFont typeface="Arial" panose="020B0604020202020204" pitchFamily="34" charset="0"/>
              <a:buChar char="•"/>
            </a:pPr>
            <a:endParaRPr kumimoji="0" lang="en-US" altLang="en-US" b="0" i="0" u="none" strike="noStrike" spc="0" normalizeH="0" noProof="0" dirty="0">
              <a:ln>
                <a:noFill/>
              </a:ln>
              <a:solidFill>
                <a:schemeClr val="tx1"/>
              </a:solidFill>
              <a:uLnTx/>
              <a:uFillTx/>
            </a:endParaRPr>
          </a:p>
          <a:p>
            <a:pPr indent="-228600" algn="l">
              <a:buFont typeface="Arial" panose="020B0604020202020204" pitchFamily="34" charset="0"/>
              <a:buChar char="•"/>
            </a:pPr>
            <a:endParaRPr kumimoji="0" lang="en-US" altLang="en-US" b="0" i="0" u="none" strike="noStrike" spc="0" normalizeH="0" noProof="0" dirty="0">
              <a:ln>
                <a:noFill/>
              </a:ln>
              <a:solidFill>
                <a:schemeClr val="tx1"/>
              </a:solidFill>
              <a:uLnTx/>
              <a:uFillTx/>
            </a:endParaRPr>
          </a:p>
          <a:p>
            <a:pPr indent="-228600" algn="l">
              <a:buFont typeface="Arial" panose="020B0604020202020204" pitchFamily="34" charset="0"/>
              <a:buChar char="•"/>
            </a:pPr>
            <a:endParaRPr lang="en-US" dirty="0">
              <a:solidFill>
                <a:schemeClr val="tx1"/>
              </a:solidFill>
            </a:endParaRPr>
          </a:p>
          <a:p>
            <a:pPr indent="-228600" algn="l">
              <a:buFont typeface="Arial" panose="020B0604020202020204" pitchFamily="34" charset="0"/>
              <a:buChar char="•"/>
            </a:pPr>
            <a:endParaRPr lang="en-US" dirty="0">
              <a:solidFill>
                <a:schemeClr val="tx1"/>
              </a:solidFill>
            </a:endParaRPr>
          </a:p>
        </p:txBody>
      </p:sp>
    </p:spTree>
    <p:extLst>
      <p:ext uri="{BB962C8B-B14F-4D97-AF65-F5344CB8AC3E}">
        <p14:creationId xmlns:p14="http://schemas.microsoft.com/office/powerpoint/2010/main" val="2713444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4D252-2CB3-4CCB-94F4-BEDCDD7957F8}"/>
              </a:ext>
            </a:extLst>
          </p:cNvPr>
          <p:cNvSpPr>
            <a:spLocks noGrp="1"/>
          </p:cNvSpPr>
          <p:nvPr>
            <p:ph type="title"/>
          </p:nvPr>
        </p:nvSpPr>
        <p:spPr>
          <a:xfrm>
            <a:off x="913774" y="154246"/>
            <a:ext cx="8616726" cy="1599140"/>
          </a:xfrm>
        </p:spPr>
        <p:txBody>
          <a:bodyPr>
            <a:normAutofit/>
          </a:bodyPr>
          <a:lstStyle/>
          <a:p>
            <a:r>
              <a:rPr lang="en-US" sz="4000" dirty="0">
                <a:latin typeface="Chiller" panose="04020404031007020602" pitchFamily="82" charset="0"/>
              </a:rPr>
              <a:t>Rabies 2022</a:t>
            </a:r>
          </a:p>
        </p:txBody>
      </p:sp>
      <p:pic>
        <p:nvPicPr>
          <p:cNvPr id="5" name="Content Placeholder 4" descr="A raccoon with its mouth open&#10;&#10;Description automatically generated">
            <a:extLst>
              <a:ext uri="{FF2B5EF4-FFF2-40B4-BE49-F238E27FC236}">
                <a16:creationId xmlns:a16="http://schemas.microsoft.com/office/drawing/2014/main" id="{3D24A707-E9D4-4C06-8A5F-FAB7626E8517}"/>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1737" y="111460"/>
            <a:ext cx="2408147" cy="1895475"/>
          </a:xfrm>
        </p:spPr>
      </p:pic>
      <p:pic>
        <p:nvPicPr>
          <p:cNvPr id="11" name="Picture 10" descr="A picture containing bat, mammal, cat, indoor&#10;&#10;Description automatically generated">
            <a:extLst>
              <a:ext uri="{FF2B5EF4-FFF2-40B4-BE49-F238E27FC236}">
                <a16:creationId xmlns:a16="http://schemas.microsoft.com/office/drawing/2014/main" id="{3F03149D-A2C6-4272-871B-6D31CFE5311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1756046">
            <a:off x="7793092" y="731579"/>
            <a:ext cx="4649102" cy="1943876"/>
          </a:xfrm>
          <a:prstGeom prst="rect">
            <a:avLst/>
          </a:prstGeom>
        </p:spPr>
      </p:pic>
      <p:sp>
        <p:nvSpPr>
          <p:cNvPr id="14" name="TextBox 13">
            <a:extLst>
              <a:ext uri="{FF2B5EF4-FFF2-40B4-BE49-F238E27FC236}">
                <a16:creationId xmlns:a16="http://schemas.microsoft.com/office/drawing/2014/main" id="{04DBA3D6-4FE8-4260-930A-5EDC4C9ABBD5}"/>
              </a:ext>
            </a:extLst>
          </p:cNvPr>
          <p:cNvSpPr txBox="1"/>
          <p:nvPr/>
        </p:nvSpPr>
        <p:spPr>
          <a:xfrm>
            <a:off x="144879" y="2049721"/>
            <a:ext cx="9713223" cy="5909310"/>
          </a:xfrm>
          <a:prstGeom prst="rect">
            <a:avLst/>
          </a:prstGeom>
          <a:noFill/>
        </p:spPr>
        <p:txBody>
          <a:bodyPr wrap="square" rtlCol="0">
            <a:spAutoFit/>
          </a:bodyPr>
          <a:lstStyle/>
          <a:p>
            <a:pPr marL="342900" indent="-342900">
              <a:buFont typeface="Wingdings" panose="05000000000000000000" pitchFamily="2" charset="2"/>
              <a:buChar char="§"/>
            </a:pPr>
            <a:r>
              <a:rPr lang="en-US" sz="2000" dirty="0"/>
              <a:t>Rabies is a fatal but preventable viral disease. </a:t>
            </a:r>
          </a:p>
          <a:p>
            <a:pPr marL="342900" indent="-342900">
              <a:buFont typeface="Wingdings" panose="05000000000000000000" pitchFamily="2" charset="2"/>
              <a:buChar char="§"/>
            </a:pPr>
            <a:r>
              <a:rPr lang="en-US" sz="2000" i="0" dirty="0">
                <a:solidFill>
                  <a:srgbClr val="202124"/>
                </a:solidFill>
                <a:effectLst/>
                <a:latin typeface="+mj-lt"/>
              </a:rPr>
              <a:t>Rabies virus is transmitted through direct contact (such as through broken skin or mucous membranes in the eyes, nose, or mouth) with saliva or brain/nervous system tissue from an infected animal. </a:t>
            </a:r>
          </a:p>
          <a:p>
            <a:pPr marL="342900" indent="-342900">
              <a:buFont typeface="Wingdings" panose="05000000000000000000" pitchFamily="2" charset="2"/>
              <a:buChar char="§"/>
            </a:pPr>
            <a:r>
              <a:rPr lang="en-US" sz="2000" i="0" dirty="0">
                <a:solidFill>
                  <a:srgbClr val="202124"/>
                </a:solidFill>
                <a:effectLst/>
                <a:latin typeface="+mj-lt"/>
              </a:rPr>
              <a:t>People usually get rabies from the bite of a rabid animal.</a:t>
            </a:r>
            <a:endParaRPr lang="en-US" sz="2000" u="sng" dirty="0">
              <a:latin typeface="+mj-lt"/>
            </a:endParaRPr>
          </a:p>
          <a:p>
            <a:r>
              <a:rPr lang="en-US" sz="2800" u="sng" dirty="0"/>
              <a:t>A</a:t>
            </a:r>
            <a:r>
              <a:rPr lang="en-US" sz="2000" u="sng" dirty="0"/>
              <a:t>nimal Tested</a:t>
            </a:r>
            <a:r>
              <a:rPr lang="en-US" sz="2000" dirty="0"/>
              <a:t>					</a:t>
            </a:r>
          </a:p>
          <a:p>
            <a:r>
              <a:rPr lang="en-US" sz="2000" dirty="0"/>
              <a:t>102</a:t>
            </a:r>
          </a:p>
          <a:p>
            <a:r>
              <a:rPr lang="en-US" sz="2000" u="sng" dirty="0"/>
              <a:t>Number of Positive Results</a:t>
            </a:r>
          </a:p>
          <a:p>
            <a:r>
              <a:rPr lang="en-US" sz="2000" dirty="0"/>
              <a:t>3</a:t>
            </a:r>
          </a:p>
          <a:p>
            <a:pPr marL="342900" indent="-342900">
              <a:buFont typeface="Wingdings" panose="05000000000000000000" pitchFamily="2" charset="2"/>
              <a:buChar char="Ø"/>
            </a:pPr>
            <a:r>
              <a:rPr lang="en-US" sz="2000" dirty="0"/>
              <a:t>2 Foxes and 1 Skunk Tested Positive</a:t>
            </a:r>
          </a:p>
          <a:p>
            <a:r>
              <a:rPr lang="en-US" sz="2000" u="sng" dirty="0"/>
              <a:t>Number of Individuals Who Received Post Exposure Treatment</a:t>
            </a:r>
          </a:p>
          <a:p>
            <a:r>
              <a:rPr lang="en-US" sz="2000" dirty="0"/>
              <a:t>69</a:t>
            </a:r>
          </a:p>
          <a:p>
            <a:r>
              <a:rPr lang="en-US" sz="2000" b="0" i="0" dirty="0">
                <a:solidFill>
                  <a:srgbClr val="000000"/>
                </a:solidFill>
                <a:effectLst/>
              </a:rPr>
              <a:t>According to the Centers for Disease Control and Prevention (CDC) there </a:t>
            </a:r>
          </a:p>
          <a:p>
            <a:r>
              <a:rPr lang="en-US" sz="2000" b="0" i="0" dirty="0">
                <a:solidFill>
                  <a:srgbClr val="000000"/>
                </a:solidFill>
                <a:effectLst/>
              </a:rPr>
              <a:t>were 5 deaths due to rabies in 2021, all from bat exposures. </a:t>
            </a:r>
            <a:endParaRPr lang="en-US" sz="2000" u="sng" dirty="0"/>
          </a:p>
          <a:p>
            <a:endParaRPr lang="en-US" u="sng" dirty="0"/>
          </a:p>
          <a:p>
            <a:endParaRPr lang="en-US" u="sng" dirty="0"/>
          </a:p>
          <a:p>
            <a:endParaRPr lang="en-US" u="sng" dirty="0"/>
          </a:p>
          <a:p>
            <a:endParaRPr lang="en-US" u="sng" dirty="0"/>
          </a:p>
          <a:p>
            <a:endParaRPr lang="en-US" dirty="0"/>
          </a:p>
        </p:txBody>
      </p:sp>
      <p:pic>
        <p:nvPicPr>
          <p:cNvPr id="17" name="Picture 16">
            <a:extLst>
              <a:ext uri="{FF2B5EF4-FFF2-40B4-BE49-F238E27FC236}">
                <a16:creationId xmlns:a16="http://schemas.microsoft.com/office/drawing/2014/main" id="{EDF22516-B483-404B-8E07-5F2728987CFB}"/>
              </a:ext>
            </a:extLst>
          </p:cNvPr>
          <p:cNvPicPr>
            <a:picLocks noChangeAspect="1"/>
          </p:cNvPicPr>
          <p:nvPr/>
        </p:nvPicPr>
        <p:blipFill>
          <a:blip r:embed="rId6"/>
          <a:stretch>
            <a:fillRect/>
          </a:stretch>
        </p:blipFill>
        <p:spPr>
          <a:xfrm>
            <a:off x="7920491" y="3810000"/>
            <a:ext cx="4025109" cy="2678527"/>
          </a:xfrm>
          <a:prstGeom prst="rect">
            <a:avLst/>
          </a:prstGeom>
        </p:spPr>
      </p:pic>
    </p:spTree>
    <p:extLst>
      <p:ext uri="{BB962C8B-B14F-4D97-AF65-F5344CB8AC3E}">
        <p14:creationId xmlns:p14="http://schemas.microsoft.com/office/powerpoint/2010/main" val="83077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bat&#10;&#10;Description automatically generated with low confidence">
            <a:extLst>
              <a:ext uri="{FF2B5EF4-FFF2-40B4-BE49-F238E27FC236}">
                <a16:creationId xmlns:a16="http://schemas.microsoft.com/office/drawing/2014/main" id="{D618CFC4-8B00-44F5-83D7-90C755208F9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9831" t="9091" r="29842" b="1"/>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54D539-75B3-49EB-B7C1-DEEB986AB51F}"/>
              </a:ext>
            </a:extLst>
          </p:cNvPr>
          <p:cNvSpPr>
            <a:spLocks noGrp="1"/>
          </p:cNvSpPr>
          <p:nvPr>
            <p:ph type="ctrTitle"/>
          </p:nvPr>
        </p:nvSpPr>
        <p:spPr>
          <a:xfrm>
            <a:off x="1335231" y="916623"/>
            <a:ext cx="4023360" cy="146305"/>
          </a:xfrm>
        </p:spPr>
        <p:txBody>
          <a:bodyPr anchor="b">
            <a:normAutofit fontScale="90000"/>
          </a:bodyPr>
          <a:lstStyle/>
          <a:p>
            <a:pPr algn="l"/>
            <a:r>
              <a:rPr lang="en-US" sz="4800" dirty="0">
                <a:latin typeface="Chiller" panose="04020404031007020602" pitchFamily="82" charset="0"/>
              </a:rPr>
              <a:t>Rabies- Bats</a:t>
            </a:r>
          </a:p>
        </p:txBody>
      </p:sp>
      <p:sp>
        <p:nvSpPr>
          <p:cNvPr id="3" name="Subtitle 2">
            <a:extLst>
              <a:ext uri="{FF2B5EF4-FFF2-40B4-BE49-F238E27FC236}">
                <a16:creationId xmlns:a16="http://schemas.microsoft.com/office/drawing/2014/main" id="{7740E038-04FD-492B-80FC-DBA3EC9DF634}"/>
              </a:ext>
            </a:extLst>
          </p:cNvPr>
          <p:cNvSpPr>
            <a:spLocks noGrp="1"/>
          </p:cNvSpPr>
          <p:nvPr>
            <p:ph type="subTitle" idx="1"/>
          </p:nvPr>
        </p:nvSpPr>
        <p:spPr>
          <a:xfrm>
            <a:off x="292230" y="916623"/>
            <a:ext cx="7748833" cy="5741322"/>
          </a:xfrm>
        </p:spPr>
        <p:txBody>
          <a:bodyPr>
            <a:normAutofit fontScale="92500" lnSpcReduction="20000"/>
          </a:bodyPr>
          <a:lstStyle/>
          <a:p>
            <a:pPr marL="182880" marR="182880" algn="just">
              <a:spcBef>
                <a:spcPts val="0"/>
              </a:spcBef>
              <a:spcAft>
                <a:spcPts val="0"/>
              </a:spcAft>
              <a:tabLst>
                <a:tab pos="-85090" algn="l"/>
                <a:tab pos="297180" algn="l"/>
                <a:tab pos="449580" algn="l"/>
                <a:tab pos="678180" algn="l"/>
                <a:tab pos="963930" algn="l"/>
                <a:tab pos="1554480" algn="l"/>
                <a:tab pos="2011680" algn="l"/>
                <a:tab pos="2468880" algn="l"/>
                <a:tab pos="2926080" algn="l"/>
                <a:tab pos="3383280" algn="l"/>
                <a:tab pos="3840480" algn="l"/>
                <a:tab pos="4297680" algn="l"/>
                <a:tab pos="4754880" algn="l"/>
                <a:tab pos="5212080" algn="l"/>
                <a:tab pos="5669280" algn="l"/>
                <a:tab pos="5935980" algn="l"/>
                <a:tab pos="6107430" algn="l"/>
              </a:tabLst>
            </a:pPr>
            <a:r>
              <a:rPr lang="en-US" sz="2000" dirty="0">
                <a:effectLst/>
                <a:latin typeface="Calibri" panose="020F0502020204030204" pitchFamily="34" charset="0"/>
                <a:ea typeface="Times New Roman" panose="02020603050405020304" pitchFamily="18" charset="0"/>
                <a:cs typeface="Arial" panose="020B0604020202020204" pitchFamily="34" charset="0"/>
              </a:rPr>
              <a:t>If ANY exposure to a bat occurs, or if a bat is found in a room where someone was sleeping, or someone was present who could not communicate (e.g. infant, young child, person with sensory or mental impairment):</a:t>
            </a:r>
            <a:endParaRPr lang="en-US" sz="2400" dirty="0">
              <a:effectLst/>
              <a:latin typeface="Times New Roman" panose="02020603050405020304" pitchFamily="18" charset="0"/>
              <a:ea typeface="Times New Roman" panose="02020603050405020304" pitchFamily="18" charset="0"/>
            </a:endParaRPr>
          </a:p>
          <a:p>
            <a:pPr marL="0" marR="182880" algn="just">
              <a:spcBef>
                <a:spcPts val="0"/>
              </a:spcBef>
              <a:spcAft>
                <a:spcPts val="0"/>
              </a:spcAft>
              <a:tabLst>
                <a:tab pos="-267970" algn="l"/>
                <a:tab pos="0" algn="l"/>
                <a:tab pos="266700" algn="l"/>
                <a:tab pos="495300" algn="l"/>
                <a:tab pos="781050" algn="l"/>
                <a:tab pos="1371600" algn="l"/>
                <a:tab pos="1828800" algn="l"/>
                <a:tab pos="2286000" algn="l"/>
                <a:tab pos="2743200" algn="l"/>
                <a:tab pos="3200400" algn="l"/>
                <a:tab pos="3657600" algn="l"/>
                <a:tab pos="4114800" algn="l"/>
                <a:tab pos="4572000" algn="l"/>
                <a:tab pos="5029200" algn="l"/>
                <a:tab pos="5486400" algn="l"/>
                <a:tab pos="5753100" algn="l"/>
                <a:tab pos="5924550" algn="l"/>
              </a:tabLst>
            </a:pPr>
            <a:r>
              <a:rPr lang="en-US" sz="2000" dirty="0">
                <a:effectLst/>
                <a:latin typeface="Calibri" panose="020F0502020204030204" pitchFamily="34" charset="0"/>
                <a:ea typeface="Times New Roman" panose="02020603050405020304" pitchFamily="18" charset="0"/>
                <a:cs typeface="Arial" panose="020B0604020202020204" pitchFamily="34" charset="0"/>
              </a:rPr>
              <a:t> </a:t>
            </a:r>
            <a:endParaRPr lang="en-US" sz="2400" dirty="0">
              <a:effectLst/>
              <a:latin typeface="Times New Roman" panose="02020603050405020304" pitchFamily="18" charset="0"/>
              <a:ea typeface="Times New Roman" panose="02020603050405020304" pitchFamily="18" charset="0"/>
            </a:endParaRPr>
          </a:p>
          <a:p>
            <a:pPr marL="342900" marR="182880" lvl="0" indent="-342900" algn="just">
              <a:spcBef>
                <a:spcPts val="0"/>
              </a:spcBef>
              <a:spcAft>
                <a:spcPts val="600"/>
              </a:spcAft>
              <a:buFont typeface="Wingdings" panose="05000000000000000000" pitchFamily="2" charset="2"/>
              <a:buChar char=""/>
              <a:tabLst>
                <a:tab pos="457200" algn="l"/>
                <a:tab pos="495300" algn="l"/>
                <a:tab pos="628650" algn="l"/>
                <a:tab pos="1219200" algn="l"/>
                <a:tab pos="1676400" algn="l"/>
                <a:tab pos="2133600" algn="l"/>
                <a:tab pos="2590800" algn="l"/>
                <a:tab pos="3048000" algn="l"/>
                <a:tab pos="3505200" algn="l"/>
                <a:tab pos="3962400" algn="l"/>
                <a:tab pos="4419600" algn="l"/>
                <a:tab pos="4876800" algn="l"/>
                <a:tab pos="5334000" algn="l"/>
                <a:tab pos="5600700" algn="l"/>
                <a:tab pos="5772150" algn="l"/>
              </a:tabLst>
            </a:pPr>
            <a:r>
              <a:rPr lang="en-US" sz="2000" dirty="0">
                <a:effectLst/>
                <a:latin typeface="Calibri" panose="020F0502020204030204" pitchFamily="34" charset="0"/>
                <a:ea typeface="Times New Roman" panose="02020603050405020304" pitchFamily="18" charset="0"/>
                <a:cs typeface="Arial" panose="020B0604020202020204" pitchFamily="34" charset="0"/>
              </a:rPr>
              <a:t>Notify your local health department and describe the circumstances.</a:t>
            </a:r>
            <a:endParaRPr lang="en-US" sz="2400" dirty="0">
              <a:effectLst/>
              <a:latin typeface="Wingdings" panose="05000000000000000000" pitchFamily="2" charset="2"/>
              <a:ea typeface="Times New Roman" panose="02020603050405020304" pitchFamily="18" charset="0"/>
            </a:endParaRPr>
          </a:p>
          <a:p>
            <a:pPr marL="342900" marR="182880" lvl="0" indent="-342900" algn="just">
              <a:spcBef>
                <a:spcPts val="0"/>
              </a:spcBef>
              <a:spcAft>
                <a:spcPts val="600"/>
              </a:spcAft>
              <a:buFont typeface="Wingdings" panose="05000000000000000000" pitchFamily="2" charset="2"/>
              <a:buChar char=""/>
              <a:tabLst>
                <a:tab pos="457200" algn="l"/>
                <a:tab pos="494030" algn="l"/>
                <a:tab pos="627380" algn="l"/>
                <a:tab pos="1217930" algn="l"/>
                <a:tab pos="1675130" algn="l"/>
                <a:tab pos="2132330" algn="l"/>
                <a:tab pos="2589530" algn="l"/>
                <a:tab pos="3046730" algn="l"/>
                <a:tab pos="3503930" algn="l"/>
                <a:tab pos="3961130" algn="l"/>
                <a:tab pos="4418330" algn="l"/>
                <a:tab pos="4875530" algn="l"/>
                <a:tab pos="5332730" algn="l"/>
                <a:tab pos="5599430" algn="l"/>
                <a:tab pos="5770880" algn="l"/>
              </a:tabLst>
            </a:pPr>
            <a:r>
              <a:rPr lang="en-US" sz="2000" dirty="0">
                <a:effectLst/>
                <a:latin typeface="Calibri" panose="020F0502020204030204" pitchFamily="34" charset="0"/>
                <a:ea typeface="Times New Roman" panose="02020603050405020304" pitchFamily="18" charset="0"/>
                <a:cs typeface="Arial" panose="020B0604020202020204" pitchFamily="34" charset="0"/>
              </a:rPr>
              <a:t>Try to confine or capture the bat (without causing damage to the head) </a:t>
            </a:r>
            <a:r>
              <a:rPr lang="en-US" sz="2000" u="sng" dirty="0">
                <a:solidFill>
                  <a:srgbClr val="0000FF"/>
                </a:solidFill>
                <a:effectLst/>
                <a:latin typeface="Calibri" panose="020F0502020204030204" pitchFamily="34" charset="0"/>
                <a:ea typeface="Times New Roman" panose="02020603050405020304" pitchFamily="18" charset="0"/>
                <a:cs typeface="Arial" panose="020B0604020202020204" pitchFamily="34" charset="0"/>
                <a:hlinkClick r:id="rId4"/>
              </a:rPr>
              <a:t>www.health.state.ny.us/diseases/communicable/zoonoses/rabies</a:t>
            </a:r>
            <a:r>
              <a:rPr lang="en-US" sz="2000" dirty="0">
                <a:effectLst/>
                <a:latin typeface="Calibri" panose="020F0502020204030204" pitchFamily="34" charset="0"/>
                <a:ea typeface="Times New Roman" panose="02020603050405020304" pitchFamily="18" charset="0"/>
                <a:cs typeface="Arial" panose="020B0604020202020204" pitchFamily="34" charset="0"/>
              </a:rPr>
              <a:t>.</a:t>
            </a:r>
            <a:endParaRPr lang="en-US" sz="2400" dirty="0">
              <a:effectLst/>
              <a:latin typeface="Wingdings" panose="05000000000000000000" pitchFamily="2" charset="2"/>
              <a:ea typeface="Times New Roman" panose="02020603050405020304" pitchFamily="18" charset="0"/>
            </a:endParaRPr>
          </a:p>
          <a:p>
            <a:pPr marL="342900" marR="182880" lvl="0" indent="-342900" algn="just">
              <a:spcBef>
                <a:spcPts val="0"/>
              </a:spcBef>
              <a:spcAft>
                <a:spcPts val="600"/>
              </a:spcAft>
              <a:buFont typeface="Wingdings" panose="05000000000000000000" pitchFamily="2" charset="2"/>
              <a:buChar char=""/>
              <a:tabLst>
                <a:tab pos="457200" algn="l"/>
                <a:tab pos="495300" algn="l"/>
                <a:tab pos="628650" algn="l"/>
                <a:tab pos="1219200" algn="l"/>
                <a:tab pos="1676400" algn="l"/>
                <a:tab pos="2133600" algn="l"/>
                <a:tab pos="2590800" algn="l"/>
                <a:tab pos="3048000" algn="l"/>
                <a:tab pos="3505200" algn="l"/>
                <a:tab pos="3962400" algn="l"/>
                <a:tab pos="4419600" algn="l"/>
                <a:tab pos="4876800" algn="l"/>
                <a:tab pos="5334000" algn="l"/>
                <a:tab pos="5600700" algn="l"/>
                <a:tab pos="5772150" algn="l"/>
              </a:tabLst>
            </a:pPr>
            <a:r>
              <a:rPr lang="en-US" sz="2000" dirty="0">
                <a:effectLst/>
                <a:latin typeface="Calibri" panose="020F0502020204030204" pitchFamily="34" charset="0"/>
                <a:ea typeface="Times New Roman" panose="02020603050405020304" pitchFamily="18" charset="0"/>
                <a:cs typeface="Arial" panose="020B0604020202020204" pitchFamily="34" charset="0"/>
              </a:rPr>
              <a:t>To aid in the capturing bats, camps, especially overnight camps, should prepare by having a bat capture kit consisting of:</a:t>
            </a:r>
            <a:endParaRPr lang="en-US" sz="2400" dirty="0">
              <a:effectLst/>
              <a:latin typeface="Wingdings" panose="05000000000000000000" pitchFamily="2" charset="2"/>
              <a:ea typeface="Times New Roman" panose="02020603050405020304" pitchFamily="18" charset="0"/>
            </a:endParaRPr>
          </a:p>
          <a:p>
            <a:pPr marL="342900" marR="182880" lvl="0" indent="-342900" algn="just">
              <a:spcBef>
                <a:spcPts val="0"/>
              </a:spcBef>
              <a:spcAft>
                <a:spcPts val="300"/>
              </a:spcAft>
              <a:buFont typeface="Arial" panose="020B0604020202020204" pitchFamily="34" charset="0"/>
              <a:buChar char="•"/>
              <a:tabLst>
                <a:tab pos="457200" algn="l"/>
                <a:tab pos="723900" algn="l"/>
                <a:tab pos="990600" algn="l"/>
              </a:tabLst>
            </a:pPr>
            <a:r>
              <a:rPr lang="en-US" sz="2000" dirty="0">
                <a:effectLst/>
                <a:latin typeface="Calibri" panose="020F0502020204030204" pitchFamily="34" charset="0"/>
                <a:ea typeface="Times New Roman" panose="02020603050405020304" pitchFamily="18" charset="0"/>
                <a:cs typeface="Arial" panose="020B0604020202020204" pitchFamily="34" charset="0"/>
              </a:rPr>
              <a:t>Gloves (heavy, preferably pliable thick leather) </a:t>
            </a:r>
            <a:endParaRPr lang="en-US" sz="2400" dirty="0">
              <a:effectLst/>
              <a:latin typeface="Symbol" panose="05050102010706020507" pitchFamily="18" charset="2"/>
              <a:ea typeface="Times New Roman" panose="02020603050405020304" pitchFamily="18" charset="0"/>
            </a:endParaRPr>
          </a:p>
          <a:p>
            <a:pPr marL="342900" marR="182880" lvl="0" indent="-342900" algn="just">
              <a:spcBef>
                <a:spcPts val="0"/>
              </a:spcBef>
              <a:spcAft>
                <a:spcPts val="300"/>
              </a:spcAft>
              <a:buFont typeface="Arial" panose="020B0604020202020204" pitchFamily="34" charset="0"/>
              <a:buChar char="•"/>
              <a:tabLst>
                <a:tab pos="457200" algn="l"/>
                <a:tab pos="723900" algn="l"/>
                <a:tab pos="990600" algn="l"/>
              </a:tabLst>
            </a:pPr>
            <a:r>
              <a:rPr lang="en-US" sz="2000" dirty="0">
                <a:effectLst/>
                <a:latin typeface="Calibri" panose="020F0502020204030204" pitchFamily="34" charset="0"/>
                <a:ea typeface="Times New Roman" panose="02020603050405020304" pitchFamily="18" charset="0"/>
                <a:cs typeface="Arial" panose="020B0604020202020204" pitchFamily="34" charset="0"/>
              </a:rPr>
              <a:t>Forceps (9" to 12" length, rat-tooth for gripping) </a:t>
            </a:r>
            <a:endParaRPr lang="en-US" sz="2400" dirty="0">
              <a:effectLst/>
              <a:latin typeface="Symbol" panose="05050102010706020507" pitchFamily="18" charset="2"/>
              <a:ea typeface="Times New Roman" panose="02020603050405020304" pitchFamily="18" charset="0"/>
            </a:endParaRPr>
          </a:p>
          <a:p>
            <a:pPr marL="342900" marR="182880" lvl="0" indent="-342900" algn="just">
              <a:spcBef>
                <a:spcPts val="0"/>
              </a:spcBef>
              <a:spcAft>
                <a:spcPts val="300"/>
              </a:spcAft>
              <a:buFont typeface="Arial" panose="020B0604020202020204" pitchFamily="34" charset="0"/>
              <a:buChar char="•"/>
              <a:tabLst>
                <a:tab pos="457200" algn="l"/>
                <a:tab pos="723900" algn="l"/>
                <a:tab pos="990600" algn="l"/>
              </a:tabLst>
            </a:pPr>
            <a:r>
              <a:rPr lang="en-US" sz="2000" dirty="0">
                <a:effectLst/>
                <a:latin typeface="Calibri" panose="020F0502020204030204" pitchFamily="34" charset="0"/>
                <a:ea typeface="Times New Roman" panose="02020603050405020304" pitchFamily="18" charset="0"/>
                <a:cs typeface="Arial" panose="020B0604020202020204" pitchFamily="34" charset="0"/>
              </a:rPr>
              <a:t>Extension pole w/net (fine mesh insect net of polyester or muslin material with a spring steel hoop on telescoping pole – net and pole sold separately) </a:t>
            </a:r>
            <a:endParaRPr lang="en-US" sz="2400" dirty="0">
              <a:effectLst/>
              <a:latin typeface="Symbol" panose="05050102010706020507" pitchFamily="18" charset="2"/>
              <a:ea typeface="Times New Roman" panose="02020603050405020304" pitchFamily="18" charset="0"/>
            </a:endParaRPr>
          </a:p>
          <a:p>
            <a:pPr marL="342900" marR="182880" lvl="0" indent="-342900" algn="just">
              <a:spcBef>
                <a:spcPts val="0"/>
              </a:spcBef>
              <a:spcAft>
                <a:spcPts val="300"/>
              </a:spcAft>
              <a:buFont typeface="Arial" panose="020B0604020202020204" pitchFamily="34" charset="0"/>
              <a:buChar char="•"/>
              <a:tabLst>
                <a:tab pos="457200" algn="l"/>
                <a:tab pos="723900" algn="l"/>
                <a:tab pos="990600" algn="l"/>
              </a:tabLst>
            </a:pPr>
            <a:r>
              <a:rPr lang="en-US" sz="2000" dirty="0">
                <a:effectLst/>
                <a:latin typeface="Calibri" panose="020F0502020204030204" pitchFamily="34" charset="0"/>
                <a:ea typeface="Times New Roman" panose="02020603050405020304" pitchFamily="18" charset="0"/>
                <a:cs typeface="Arial" panose="020B0604020202020204" pitchFamily="34" charset="0"/>
              </a:rPr>
              <a:t>Coffee can w/tight-fitting lid or similar container (e.g., cardboard ice cream carton w/lid; keep multiple containers on hand) </a:t>
            </a:r>
            <a:endParaRPr lang="en-US" sz="2400" dirty="0">
              <a:effectLst/>
              <a:latin typeface="Symbol" panose="05050102010706020507" pitchFamily="18" charset="2"/>
              <a:ea typeface="Times New Roman" panose="02020603050405020304" pitchFamily="18" charset="0"/>
            </a:endParaRPr>
          </a:p>
          <a:p>
            <a:pPr marL="342900" marR="182880" lvl="0" indent="-342900" algn="just">
              <a:spcBef>
                <a:spcPts val="0"/>
              </a:spcBef>
              <a:spcAft>
                <a:spcPts val="300"/>
              </a:spcAft>
              <a:buFont typeface="Arial" panose="020B0604020202020204" pitchFamily="34" charset="0"/>
              <a:buChar char="•"/>
              <a:tabLst>
                <a:tab pos="457200" algn="l"/>
                <a:tab pos="723900" algn="l"/>
                <a:tab pos="990600" algn="l"/>
              </a:tabLst>
            </a:pPr>
            <a:r>
              <a:rPr lang="en-US" sz="2000" dirty="0">
                <a:effectLst/>
                <a:latin typeface="Calibri" panose="020F0502020204030204" pitchFamily="34" charset="0"/>
                <a:ea typeface="Times New Roman" panose="02020603050405020304" pitchFamily="18" charset="0"/>
                <a:cs typeface="Arial" panose="020B0604020202020204" pitchFamily="34" charset="0"/>
              </a:rPr>
              <a:t>Sheet of cardboard to slide between wall and container to act as a lid </a:t>
            </a:r>
            <a:endParaRPr lang="en-US" sz="2400" dirty="0">
              <a:effectLst/>
              <a:latin typeface="Symbol" panose="05050102010706020507" pitchFamily="18" charset="2"/>
              <a:ea typeface="Times New Roman" panose="02020603050405020304" pitchFamily="18" charset="0"/>
            </a:endParaRPr>
          </a:p>
          <a:p>
            <a:pPr marL="342900" marR="182880" lvl="0" indent="-342900" algn="just">
              <a:spcBef>
                <a:spcPts val="0"/>
              </a:spcBef>
              <a:spcAft>
                <a:spcPts val="300"/>
              </a:spcAft>
              <a:buFont typeface="Arial" panose="020B0604020202020204" pitchFamily="34" charset="0"/>
              <a:buChar char="•"/>
              <a:tabLst>
                <a:tab pos="457200" algn="l"/>
                <a:tab pos="723900" algn="l"/>
                <a:tab pos="990600" algn="l"/>
              </a:tabLst>
            </a:pPr>
            <a:r>
              <a:rPr lang="en-US" sz="2000" dirty="0">
                <a:effectLst/>
                <a:latin typeface="Calibri" panose="020F0502020204030204" pitchFamily="34" charset="0"/>
                <a:ea typeface="Times New Roman" panose="02020603050405020304" pitchFamily="18" charset="0"/>
                <a:cs typeface="Arial" panose="020B0604020202020204" pitchFamily="34" charset="0"/>
              </a:rPr>
              <a:t>Tape (to secure lid on container) </a:t>
            </a:r>
            <a:endParaRPr lang="en-US" sz="2400" dirty="0">
              <a:effectLst/>
              <a:latin typeface="Symbol" panose="05050102010706020507" pitchFamily="18" charset="2"/>
              <a:ea typeface="Times New Roman" panose="02020603050405020304" pitchFamily="18" charset="0"/>
            </a:endParaRPr>
          </a:p>
          <a:p>
            <a:pPr marL="342900" marR="182880" lvl="0" indent="-342900" algn="just">
              <a:spcBef>
                <a:spcPts val="0"/>
              </a:spcBef>
              <a:spcAft>
                <a:spcPts val="300"/>
              </a:spcAft>
              <a:buFont typeface="Arial" panose="020B0604020202020204" pitchFamily="34" charset="0"/>
              <a:buChar char="•"/>
              <a:tabLst>
                <a:tab pos="457200" algn="l"/>
                <a:tab pos="723900" algn="l"/>
                <a:tab pos="990600" algn="l"/>
              </a:tabLst>
            </a:pPr>
            <a:r>
              <a:rPr lang="en-US" sz="2000" dirty="0">
                <a:effectLst/>
                <a:latin typeface="Calibri" panose="020F0502020204030204" pitchFamily="34" charset="0"/>
                <a:ea typeface="Times New Roman" panose="02020603050405020304" pitchFamily="18" charset="0"/>
                <a:cs typeface="Arial" panose="020B0604020202020204" pitchFamily="34" charset="0"/>
              </a:rPr>
              <a:t>Flashlights (including fresh batteries &amp; extra batteries) </a:t>
            </a:r>
            <a:endParaRPr lang="en-US" sz="2400" dirty="0">
              <a:effectLst/>
              <a:latin typeface="Symbol" panose="05050102010706020507" pitchFamily="18" charset="2"/>
              <a:ea typeface="Times New Roman" panose="02020603050405020304" pitchFamily="18" charset="0"/>
            </a:endParaRPr>
          </a:p>
          <a:p>
            <a:pPr marL="342900" marR="182880" lvl="0" indent="-342900" algn="just">
              <a:spcBef>
                <a:spcPts val="0"/>
              </a:spcBef>
              <a:spcAft>
                <a:spcPts val="0"/>
              </a:spcAft>
              <a:buFont typeface="Arial" panose="020B0604020202020204" pitchFamily="34" charset="0"/>
              <a:buChar char="•"/>
              <a:tabLst>
                <a:tab pos="457200" algn="l"/>
                <a:tab pos="723900" algn="l"/>
                <a:tab pos="990600" algn="l"/>
              </a:tabLst>
            </a:pPr>
            <a:r>
              <a:rPr lang="en-US" sz="2000" dirty="0">
                <a:effectLst/>
                <a:latin typeface="Calibri" panose="020F0502020204030204" pitchFamily="34" charset="0"/>
                <a:ea typeface="Times New Roman" panose="02020603050405020304" pitchFamily="18" charset="0"/>
                <a:cs typeface="Arial" panose="020B0604020202020204" pitchFamily="34" charset="0"/>
              </a:rPr>
              <a:t>General Guidelines for Management of Bat-Related Incidents at Children's Camps </a:t>
            </a:r>
            <a:endParaRPr lang="en-US" sz="2400" dirty="0">
              <a:effectLst/>
              <a:latin typeface="Symbol" panose="05050102010706020507" pitchFamily="18" charset="2"/>
              <a:ea typeface="Times New Roman" panose="02020603050405020304" pitchFamily="18" charset="0"/>
            </a:endParaRPr>
          </a:p>
          <a:p>
            <a:pPr algn="l"/>
            <a:r>
              <a:rPr lang="en-US" sz="2000" dirty="0"/>
              <a:t>If you are not able to capture and submitted the bat to the UCDOH for testing, you may meet the criteria for post exposure treatment.</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6A1FFAA-8223-4E3B-BC98-A6CED9CF873C}"/>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www.batsrule.info/2017/01/brazilian-vampire-bats-are-now-feasting.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746314678"/>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3.xml><?xml version="1.0" encoding="utf-8"?>
<a:theme xmlns:a="http://schemas.openxmlformats.org/drawingml/2006/main" name="Wisp">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6.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Override1.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xml><?xml version="1.0" encoding="utf-8"?>
<a:themeOverride xmlns:a="http://schemas.openxmlformats.org/drawingml/2006/main">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3.xml><?xml version="1.0" encoding="utf-8"?>
<a:themeOverride xmlns:a="http://schemas.openxmlformats.org/drawingml/2006/main">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emplate>Droplet</Template>
  <TotalTime>32255</TotalTime>
  <Words>4245</Words>
  <Application>Microsoft Office PowerPoint</Application>
  <PresentationFormat>Widescreen</PresentationFormat>
  <Paragraphs>277</Paragraphs>
  <Slides>31</Slides>
  <Notes>0</Notes>
  <HiddenSlides>0</HiddenSlides>
  <MMClips>0</MMClips>
  <ScaleCrop>false</ScaleCrop>
  <HeadingPairs>
    <vt:vector size="6" baseType="variant">
      <vt:variant>
        <vt:lpstr>Fonts Used</vt:lpstr>
      </vt:variant>
      <vt:variant>
        <vt:i4>19</vt:i4>
      </vt:variant>
      <vt:variant>
        <vt:lpstr>Theme</vt:lpstr>
      </vt:variant>
      <vt:variant>
        <vt:i4>6</vt:i4>
      </vt:variant>
      <vt:variant>
        <vt:lpstr>Slide Titles</vt:lpstr>
      </vt:variant>
      <vt:variant>
        <vt:i4>31</vt:i4>
      </vt:variant>
    </vt:vector>
  </HeadingPairs>
  <TitlesOfParts>
    <vt:vector size="56" baseType="lpstr">
      <vt:lpstr>Abadi</vt:lpstr>
      <vt:lpstr>Arial</vt:lpstr>
      <vt:lpstr>Arial Rounded MT Bold</vt:lpstr>
      <vt:lpstr>Calibri</vt:lpstr>
      <vt:lpstr>Calibri Light</vt:lpstr>
      <vt:lpstr>Century Gothic</vt:lpstr>
      <vt:lpstr>Century Schoolbook</vt:lpstr>
      <vt:lpstr>Chiller</vt:lpstr>
      <vt:lpstr>Constantia</vt:lpstr>
      <vt:lpstr>Courier New</vt:lpstr>
      <vt:lpstr>Open Sans</vt:lpstr>
      <vt:lpstr>Symbol</vt:lpstr>
      <vt:lpstr>Times New Roman</vt:lpstr>
      <vt:lpstr>Trebuchet MS</vt:lpstr>
      <vt:lpstr>Tw Cen MT</vt:lpstr>
      <vt:lpstr>Verdana</vt:lpstr>
      <vt:lpstr>Wingdings</vt:lpstr>
      <vt:lpstr>Wingdings 2</vt:lpstr>
      <vt:lpstr>Wingdings 3</vt:lpstr>
      <vt:lpstr>Droplet</vt:lpstr>
      <vt:lpstr>Facet</vt:lpstr>
      <vt:lpstr>Wisp</vt:lpstr>
      <vt:lpstr>Office Theme</vt:lpstr>
      <vt:lpstr>Retrospect</vt:lpstr>
      <vt:lpstr>1_Facet</vt:lpstr>
      <vt:lpstr>Digital Camp Directors Meeting            2023</vt:lpstr>
      <vt:lpstr>Ulster County Department of Health </vt:lpstr>
      <vt:lpstr>https://ulstercountyny.gov/health/childrens-camps</vt:lpstr>
      <vt:lpstr>*Water New*</vt:lpstr>
      <vt:lpstr>Water-well disinfection</vt:lpstr>
      <vt:lpstr>Water-distribution disinfecting </vt:lpstr>
      <vt:lpstr>Water-Example Operation Sheet </vt:lpstr>
      <vt:lpstr>Rabies 2022</vt:lpstr>
      <vt:lpstr>Rabies- Bats</vt:lpstr>
      <vt:lpstr>National Sex Offender Legislation </vt:lpstr>
      <vt:lpstr>National Sex Offender Legislation </vt:lpstr>
      <vt:lpstr>Vaccine Preventable Disease </vt:lpstr>
      <vt:lpstr>Polio </vt:lpstr>
      <vt:lpstr>Polio </vt:lpstr>
      <vt:lpstr>COVID Best Practices</vt:lpstr>
      <vt:lpstr>COVID Vaccination </vt:lpstr>
      <vt:lpstr>Meningitis </vt:lpstr>
      <vt:lpstr>Meningococcal Vaccination </vt:lpstr>
      <vt:lpstr>    Meningococcal Immunization Parent Letter and Response Form</vt:lpstr>
      <vt:lpstr>What type of Injury/Illness must be reported with in 24 Hours?</vt:lpstr>
      <vt:lpstr>2022 Recap</vt:lpstr>
      <vt:lpstr>       Mandated Reporting </vt:lpstr>
      <vt:lpstr>Mandated Reporting </vt:lpstr>
      <vt:lpstr>Trip Swimming and Aquatics Director </vt:lpstr>
      <vt:lpstr>Aquatics Director </vt:lpstr>
      <vt:lpstr>Aquatics Director </vt:lpstr>
      <vt:lpstr>           Buddy Check </vt:lpstr>
      <vt:lpstr>Buddy Check </vt:lpstr>
      <vt:lpstr>Harmful Algal Bloom</vt:lpstr>
      <vt:lpstr>Supervision Ratio Reminder</vt:lpstr>
      <vt:lpstr>Please make sure you fill in your email address on your camp application.  Everything is digital, so without an email address linked to your facility, it is difficult to receive your inspection reports.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Camp Directors Meeting 2023</dc:title>
  <dc:creator>Laura Bell</dc:creator>
  <cp:lastModifiedBy>Laura Bell</cp:lastModifiedBy>
  <cp:revision>86</cp:revision>
  <dcterms:created xsi:type="dcterms:W3CDTF">2023-01-17T15:12:20Z</dcterms:created>
  <dcterms:modified xsi:type="dcterms:W3CDTF">2023-04-24T15:59:40Z</dcterms:modified>
</cp:coreProperties>
</file>